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094976" y="6077711"/>
            <a:ext cx="1804416" cy="4937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4540" y="2547620"/>
            <a:ext cx="10485120" cy="1210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325371"/>
            <a:ext cx="10121900" cy="2409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image" Target="../media/image2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Relationship Id="rId3" Type="http://schemas.openxmlformats.org/officeDocument/2006/relationships/image" Target="../media/image38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5" Type="http://schemas.openxmlformats.org/officeDocument/2006/relationships/image" Target="../media/image4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Relationship Id="rId4" Type="http://schemas.openxmlformats.org/officeDocument/2006/relationships/image" Target="../media/image47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jpg"/><Relationship Id="rId3" Type="http://schemas.openxmlformats.org/officeDocument/2006/relationships/image" Target="../media/image49.jpg"/><Relationship Id="rId4" Type="http://schemas.openxmlformats.org/officeDocument/2006/relationships/image" Target="../media/image50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jpg"/><Relationship Id="rId3" Type="http://schemas.openxmlformats.org/officeDocument/2006/relationships/image" Target="../media/image52.jpg"/><Relationship Id="rId4" Type="http://schemas.openxmlformats.org/officeDocument/2006/relationships/image" Target="../media/image53.jpg"/><Relationship Id="rId5" Type="http://schemas.openxmlformats.org/officeDocument/2006/relationships/image" Target="../media/image54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Relationship Id="rId3" Type="http://schemas.openxmlformats.org/officeDocument/2006/relationships/image" Target="../media/image55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jpg"/><Relationship Id="rId3" Type="http://schemas.openxmlformats.org/officeDocument/2006/relationships/image" Target="../media/image57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png"/><Relationship Id="rId3" Type="http://schemas.openxmlformats.org/officeDocument/2006/relationships/image" Target="../media/image54.jp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jpg"/><Relationship Id="rId3" Type="http://schemas.openxmlformats.org/officeDocument/2006/relationships/image" Target="../media/image65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jpg"/><Relationship Id="rId3" Type="http://schemas.openxmlformats.org/officeDocument/2006/relationships/image" Target="../media/image6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8.jpg"/><Relationship Id="rId6" Type="http://schemas.openxmlformats.org/officeDocument/2006/relationships/image" Target="../media/image1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421027" y="1902941"/>
              <a:ext cx="0" cy="766445"/>
            </a:xfrm>
            <a:custGeom>
              <a:avLst/>
              <a:gdLst/>
              <a:ahLst/>
              <a:cxnLst/>
              <a:rect l="l" t="t" r="r" b="b"/>
              <a:pathLst>
                <a:path w="0" h="766444">
                  <a:moveTo>
                    <a:pt x="0" y="0"/>
                  </a:moveTo>
                  <a:lnTo>
                    <a:pt x="1" y="766118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86350" y="1470040"/>
            <a:ext cx="2005964" cy="772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900" spc="125">
                <a:solidFill>
                  <a:srgbClr val="FFFFFF"/>
                </a:solidFill>
              </a:rPr>
              <a:t>CM/SM</a:t>
            </a:r>
            <a:endParaRPr sz="4900"/>
          </a:p>
        </p:txBody>
      </p:sp>
      <p:sp>
        <p:nvSpPr>
          <p:cNvPr id="6" name="object 6" descr=""/>
          <p:cNvSpPr txBox="1"/>
          <p:nvPr/>
        </p:nvSpPr>
        <p:spPr>
          <a:xfrm>
            <a:off x="4011865" y="3318764"/>
            <a:ext cx="4168140" cy="153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075"/>
              </a:lnSpc>
              <a:spcBef>
                <a:spcPts val="100"/>
              </a:spcBef>
            </a:pPr>
            <a:r>
              <a:rPr dirty="0" sz="1800" b="0">
                <a:solidFill>
                  <a:srgbClr val="FFFFFF"/>
                </a:solidFill>
                <a:latin typeface="Calibri Light"/>
                <a:cs typeface="Calibri Light"/>
              </a:rPr>
              <a:t>Abtin</a:t>
            </a:r>
            <a:r>
              <a:rPr dirty="0" sz="1800" spc="-1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800" spc="-10" b="0">
                <a:solidFill>
                  <a:srgbClr val="FFFFFF"/>
                </a:solidFill>
                <a:latin typeface="Calibri Light"/>
                <a:cs typeface="Calibri Light"/>
              </a:rPr>
              <a:t>Mojarradi</a:t>
            </a:r>
            <a:endParaRPr sz="1800">
              <a:latin typeface="Calibri Light"/>
              <a:cs typeface="Calibri Light"/>
            </a:endParaRPr>
          </a:p>
          <a:p>
            <a:pPr algn="ctr" marL="121920" marR="114300">
              <a:lnSpc>
                <a:spcPts val="1900"/>
              </a:lnSpc>
              <a:spcBef>
                <a:spcPts val="195"/>
              </a:spcBef>
            </a:pPr>
            <a:r>
              <a:rPr dirty="0" sz="1800" b="0">
                <a:solidFill>
                  <a:srgbClr val="FFFFFF"/>
                </a:solidFill>
                <a:latin typeface="Calibri Light"/>
                <a:cs typeface="Calibri Light"/>
              </a:rPr>
              <a:t>Specialist</a:t>
            </a:r>
            <a:r>
              <a:rPr dirty="0" sz="1800" spc="-2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dirty="0" sz="1800" spc="-1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FFFFFF"/>
                </a:solidFill>
                <a:latin typeface="Calibri Light"/>
                <a:cs typeface="Calibri Light"/>
              </a:rPr>
              <a:t>hundens</a:t>
            </a:r>
            <a:r>
              <a:rPr dirty="0" sz="1800" spc="-1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FFFFFF"/>
                </a:solidFill>
                <a:latin typeface="Calibri Light"/>
                <a:cs typeface="Calibri Light"/>
              </a:rPr>
              <a:t>och</a:t>
            </a:r>
            <a:r>
              <a:rPr dirty="0" sz="1800" spc="-1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800" spc="-10" b="0">
                <a:solidFill>
                  <a:srgbClr val="FFFFFF"/>
                </a:solidFill>
                <a:latin typeface="Calibri Light"/>
                <a:cs typeface="Calibri Light"/>
              </a:rPr>
              <a:t>kattens sjukdomar </a:t>
            </a:r>
            <a:r>
              <a:rPr dirty="0" sz="1800" b="0">
                <a:solidFill>
                  <a:srgbClr val="FFFFFF"/>
                </a:solidFill>
                <a:latin typeface="Calibri Light"/>
                <a:cs typeface="Calibri Light"/>
              </a:rPr>
              <a:t>Specialist</a:t>
            </a:r>
            <a:r>
              <a:rPr dirty="0" sz="1800" spc="-3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800" spc="-10" b="0">
                <a:solidFill>
                  <a:srgbClr val="FFFFFF"/>
                </a:solidFill>
                <a:latin typeface="Calibri Light"/>
                <a:cs typeface="Calibri Light"/>
              </a:rPr>
              <a:t>Neurologi</a:t>
            </a:r>
            <a:endParaRPr sz="1800">
              <a:latin typeface="Calibri Light"/>
              <a:cs typeface="Calibri Light"/>
            </a:endParaRPr>
          </a:p>
          <a:p>
            <a:pPr marL="597535">
              <a:lnSpc>
                <a:spcPts val="1800"/>
              </a:lnSpc>
            </a:pPr>
            <a:r>
              <a:rPr dirty="0" sz="1800" spc="-10" b="0">
                <a:solidFill>
                  <a:srgbClr val="FFFFFF"/>
                </a:solidFill>
                <a:latin typeface="Calibri Light"/>
                <a:cs typeface="Calibri Light"/>
              </a:rPr>
              <a:t>ESAVS</a:t>
            </a:r>
            <a:r>
              <a:rPr dirty="0" sz="1800" spc="-6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FFFFFF"/>
                </a:solidFill>
                <a:latin typeface="Calibri Light"/>
                <a:cs typeface="Calibri Light"/>
              </a:rPr>
              <a:t>Master</a:t>
            </a:r>
            <a:r>
              <a:rPr dirty="0" sz="1800" spc="-4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FFFFFF"/>
                </a:solidFill>
                <a:latin typeface="Calibri Light"/>
                <a:cs typeface="Calibri Light"/>
              </a:rPr>
              <a:t>Neurologi</a:t>
            </a:r>
            <a:r>
              <a:rPr dirty="0" sz="1800" spc="-5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800" spc="-10" b="0">
                <a:solidFill>
                  <a:srgbClr val="FFFFFF"/>
                </a:solidFill>
                <a:latin typeface="Calibri Light"/>
                <a:cs typeface="Calibri Light"/>
              </a:rPr>
              <a:t>student</a:t>
            </a:r>
            <a:endParaRPr sz="1800">
              <a:latin typeface="Calibri Light"/>
              <a:cs typeface="Calibri Light"/>
            </a:endParaRPr>
          </a:p>
          <a:p>
            <a:pPr marL="12700" marR="5080" indent="564515">
              <a:lnSpc>
                <a:spcPts val="1900"/>
              </a:lnSpc>
              <a:spcBef>
                <a:spcPts val="209"/>
              </a:spcBef>
            </a:pPr>
            <a:r>
              <a:rPr dirty="0" sz="1800" b="0">
                <a:solidFill>
                  <a:srgbClr val="FFFFFF"/>
                </a:solidFill>
                <a:latin typeface="Calibri Light"/>
                <a:cs typeface="Calibri Light"/>
              </a:rPr>
              <a:t>Ansvarig</a:t>
            </a:r>
            <a:r>
              <a:rPr dirty="0" sz="1800" spc="-5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800" spc="-10" b="0">
                <a:solidFill>
                  <a:srgbClr val="FFFFFF"/>
                </a:solidFill>
                <a:latin typeface="Calibri Light"/>
                <a:cs typeface="Calibri Light"/>
              </a:rPr>
              <a:t>Neurologimottagningen </a:t>
            </a:r>
            <a:r>
              <a:rPr dirty="0" sz="1800" b="0">
                <a:solidFill>
                  <a:srgbClr val="FFFFFF"/>
                </a:solidFill>
                <a:latin typeface="Calibri Light"/>
                <a:cs typeface="Calibri Light"/>
              </a:rPr>
              <a:t>Evidensia</a:t>
            </a:r>
            <a:r>
              <a:rPr dirty="0" sz="1800" spc="1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800" spc="-10" b="0">
                <a:solidFill>
                  <a:srgbClr val="FFFFFF"/>
                </a:solidFill>
                <a:latin typeface="Calibri Light"/>
                <a:cs typeface="Calibri Light"/>
              </a:rPr>
              <a:t>Specialistdjursjukhuset</a:t>
            </a:r>
            <a:r>
              <a:rPr dirty="0" sz="1800" spc="2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800" spc="-10" b="0">
                <a:solidFill>
                  <a:srgbClr val="FFFFFF"/>
                </a:solidFill>
                <a:latin typeface="Calibri Light"/>
                <a:cs typeface="Calibri Light"/>
              </a:rPr>
              <a:t>Helsingborg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1357064" y="1803542"/>
            <a:ext cx="121920" cy="915669"/>
          </a:xfrm>
          <a:custGeom>
            <a:avLst/>
            <a:gdLst/>
            <a:ahLst/>
            <a:cxnLst/>
            <a:rect l="l" t="t" r="r" b="b"/>
            <a:pathLst>
              <a:path w="121919" h="915669">
                <a:moveTo>
                  <a:pt x="52203" y="892853"/>
                </a:moveTo>
                <a:lnTo>
                  <a:pt x="52203" y="910589"/>
                </a:lnTo>
                <a:lnTo>
                  <a:pt x="57746" y="915669"/>
                </a:lnTo>
                <a:lnTo>
                  <a:pt x="59763" y="915669"/>
                </a:lnTo>
                <a:lnTo>
                  <a:pt x="55828" y="911859"/>
                </a:lnTo>
                <a:lnTo>
                  <a:pt x="53174" y="904239"/>
                </a:lnTo>
                <a:lnTo>
                  <a:pt x="52203" y="892853"/>
                </a:lnTo>
                <a:close/>
              </a:path>
              <a:path w="121919" h="915669">
                <a:moveTo>
                  <a:pt x="64569" y="849629"/>
                </a:moveTo>
                <a:lnTo>
                  <a:pt x="52203" y="863596"/>
                </a:lnTo>
                <a:lnTo>
                  <a:pt x="52203" y="892853"/>
                </a:lnTo>
                <a:lnTo>
                  <a:pt x="53174" y="904239"/>
                </a:lnTo>
                <a:lnTo>
                  <a:pt x="55828" y="911859"/>
                </a:lnTo>
                <a:lnTo>
                  <a:pt x="59763" y="915669"/>
                </a:lnTo>
                <a:lnTo>
                  <a:pt x="64580" y="915669"/>
                </a:lnTo>
                <a:lnTo>
                  <a:pt x="76949" y="901699"/>
                </a:lnTo>
                <a:lnTo>
                  <a:pt x="76949" y="875029"/>
                </a:lnTo>
                <a:lnTo>
                  <a:pt x="75974" y="862329"/>
                </a:lnTo>
                <a:lnTo>
                  <a:pt x="73321" y="854709"/>
                </a:lnTo>
                <a:lnTo>
                  <a:pt x="69386" y="850899"/>
                </a:lnTo>
                <a:lnTo>
                  <a:pt x="64569" y="849629"/>
                </a:lnTo>
                <a:close/>
              </a:path>
              <a:path w="121919" h="915669">
                <a:moveTo>
                  <a:pt x="76949" y="901699"/>
                </a:moveTo>
                <a:lnTo>
                  <a:pt x="64580" y="915669"/>
                </a:lnTo>
                <a:lnTo>
                  <a:pt x="76949" y="902969"/>
                </a:lnTo>
                <a:lnTo>
                  <a:pt x="76949" y="901699"/>
                </a:lnTo>
                <a:close/>
              </a:path>
              <a:path w="121919" h="915669">
                <a:moveTo>
                  <a:pt x="76949" y="849629"/>
                </a:moveTo>
                <a:lnTo>
                  <a:pt x="64569" y="849629"/>
                </a:lnTo>
                <a:lnTo>
                  <a:pt x="69386" y="850899"/>
                </a:lnTo>
                <a:lnTo>
                  <a:pt x="73321" y="854709"/>
                </a:lnTo>
                <a:lnTo>
                  <a:pt x="75974" y="862329"/>
                </a:lnTo>
                <a:lnTo>
                  <a:pt x="76949" y="875029"/>
                </a:lnTo>
                <a:lnTo>
                  <a:pt x="76949" y="849629"/>
                </a:lnTo>
                <a:close/>
              </a:path>
              <a:path w="121919" h="915669">
                <a:moveTo>
                  <a:pt x="81075" y="858606"/>
                </a:moveTo>
                <a:lnTo>
                  <a:pt x="80280" y="864869"/>
                </a:lnTo>
                <a:lnTo>
                  <a:pt x="85820" y="869949"/>
                </a:lnTo>
                <a:lnTo>
                  <a:pt x="92655" y="869949"/>
                </a:lnTo>
                <a:lnTo>
                  <a:pt x="96463" y="864869"/>
                </a:lnTo>
                <a:lnTo>
                  <a:pt x="86540" y="864869"/>
                </a:lnTo>
                <a:lnTo>
                  <a:pt x="81075" y="858606"/>
                </a:lnTo>
                <a:close/>
              </a:path>
              <a:path w="121919" h="915669">
                <a:moveTo>
                  <a:pt x="81187" y="857730"/>
                </a:moveTo>
                <a:lnTo>
                  <a:pt x="81075" y="858606"/>
                </a:lnTo>
                <a:lnTo>
                  <a:pt x="86540" y="864869"/>
                </a:lnTo>
                <a:lnTo>
                  <a:pt x="93375" y="864869"/>
                </a:lnTo>
                <a:lnTo>
                  <a:pt x="94210" y="863927"/>
                </a:lnTo>
                <a:lnTo>
                  <a:pt x="92243" y="863596"/>
                </a:lnTo>
                <a:lnTo>
                  <a:pt x="81187" y="857730"/>
                </a:lnTo>
                <a:close/>
              </a:path>
              <a:path w="121919" h="915669">
                <a:moveTo>
                  <a:pt x="94210" y="863927"/>
                </a:moveTo>
                <a:lnTo>
                  <a:pt x="93375" y="864869"/>
                </a:lnTo>
                <a:lnTo>
                  <a:pt x="94282" y="863939"/>
                </a:lnTo>
                <a:close/>
              </a:path>
              <a:path w="121919" h="915669">
                <a:moveTo>
                  <a:pt x="94282" y="863939"/>
                </a:moveTo>
                <a:lnTo>
                  <a:pt x="93375" y="864869"/>
                </a:lnTo>
                <a:lnTo>
                  <a:pt x="96463" y="864869"/>
                </a:lnTo>
                <a:lnTo>
                  <a:pt x="96840" y="864366"/>
                </a:lnTo>
                <a:lnTo>
                  <a:pt x="94282" y="863939"/>
                </a:lnTo>
                <a:close/>
              </a:path>
              <a:path w="121919" h="915669">
                <a:moveTo>
                  <a:pt x="105750" y="596546"/>
                </a:moveTo>
                <a:lnTo>
                  <a:pt x="105750" y="852169"/>
                </a:lnTo>
                <a:lnTo>
                  <a:pt x="105030" y="852909"/>
                </a:lnTo>
                <a:lnTo>
                  <a:pt x="105030" y="853439"/>
                </a:lnTo>
                <a:lnTo>
                  <a:pt x="96840" y="864366"/>
                </a:lnTo>
                <a:lnTo>
                  <a:pt x="99857" y="864869"/>
                </a:lnTo>
                <a:lnTo>
                  <a:pt x="103863" y="862329"/>
                </a:lnTo>
                <a:lnTo>
                  <a:pt x="105030" y="857249"/>
                </a:lnTo>
                <a:lnTo>
                  <a:pt x="108126" y="843279"/>
                </a:lnTo>
                <a:lnTo>
                  <a:pt x="108629" y="826769"/>
                </a:lnTo>
                <a:lnTo>
                  <a:pt x="108629" y="598074"/>
                </a:lnTo>
                <a:lnTo>
                  <a:pt x="105750" y="596546"/>
                </a:lnTo>
                <a:close/>
              </a:path>
              <a:path w="121919" h="915669">
                <a:moveTo>
                  <a:pt x="105030" y="852909"/>
                </a:moveTo>
                <a:lnTo>
                  <a:pt x="94282" y="863939"/>
                </a:lnTo>
                <a:lnTo>
                  <a:pt x="96840" y="864366"/>
                </a:lnTo>
                <a:lnTo>
                  <a:pt x="105030" y="853439"/>
                </a:lnTo>
                <a:lnTo>
                  <a:pt x="105030" y="852909"/>
                </a:lnTo>
                <a:close/>
              </a:path>
              <a:path w="121919" h="915669">
                <a:moveTo>
                  <a:pt x="105030" y="851712"/>
                </a:moveTo>
                <a:lnTo>
                  <a:pt x="94210" y="863927"/>
                </a:lnTo>
                <a:lnTo>
                  <a:pt x="105030" y="852909"/>
                </a:lnTo>
                <a:lnTo>
                  <a:pt x="105030" y="851712"/>
                </a:lnTo>
                <a:close/>
              </a:path>
              <a:path w="121919" h="915669">
                <a:moveTo>
                  <a:pt x="83879" y="515957"/>
                </a:moveTo>
                <a:lnTo>
                  <a:pt x="83879" y="839469"/>
                </a:lnTo>
                <a:lnTo>
                  <a:pt x="81732" y="853439"/>
                </a:lnTo>
                <a:lnTo>
                  <a:pt x="81187" y="857730"/>
                </a:lnTo>
                <a:lnTo>
                  <a:pt x="92250" y="863599"/>
                </a:lnTo>
                <a:lnTo>
                  <a:pt x="94210" y="863927"/>
                </a:lnTo>
                <a:lnTo>
                  <a:pt x="105030" y="851712"/>
                </a:lnTo>
                <a:lnTo>
                  <a:pt x="105030" y="809583"/>
                </a:lnTo>
                <a:lnTo>
                  <a:pt x="103844" y="800099"/>
                </a:lnTo>
                <a:lnTo>
                  <a:pt x="103182" y="786129"/>
                </a:lnTo>
                <a:lnTo>
                  <a:pt x="99581" y="773429"/>
                </a:lnTo>
                <a:lnTo>
                  <a:pt x="95708" y="750569"/>
                </a:lnTo>
                <a:lnTo>
                  <a:pt x="93595" y="736599"/>
                </a:lnTo>
                <a:lnTo>
                  <a:pt x="94145" y="720089"/>
                </a:lnTo>
                <a:lnTo>
                  <a:pt x="94230" y="613409"/>
                </a:lnTo>
                <a:lnTo>
                  <a:pt x="92462" y="594359"/>
                </a:lnTo>
                <a:lnTo>
                  <a:pt x="90497" y="571499"/>
                </a:lnTo>
                <a:lnTo>
                  <a:pt x="88753" y="554989"/>
                </a:lnTo>
                <a:lnTo>
                  <a:pt x="88466" y="541019"/>
                </a:lnTo>
                <a:lnTo>
                  <a:pt x="84481" y="523239"/>
                </a:lnTo>
                <a:lnTo>
                  <a:pt x="83879" y="515957"/>
                </a:lnTo>
                <a:close/>
              </a:path>
              <a:path w="121919" h="915669">
                <a:moveTo>
                  <a:pt x="60494" y="529321"/>
                </a:moveTo>
                <a:lnTo>
                  <a:pt x="58760" y="534669"/>
                </a:lnTo>
                <a:lnTo>
                  <a:pt x="52283" y="563879"/>
                </a:lnTo>
                <a:lnTo>
                  <a:pt x="52203" y="863596"/>
                </a:lnTo>
                <a:lnTo>
                  <a:pt x="64569" y="849629"/>
                </a:lnTo>
                <a:lnTo>
                  <a:pt x="76949" y="849629"/>
                </a:lnTo>
                <a:lnTo>
                  <a:pt x="76949" y="777435"/>
                </a:lnTo>
                <a:lnTo>
                  <a:pt x="75561" y="768349"/>
                </a:lnTo>
                <a:lnTo>
                  <a:pt x="71915" y="749299"/>
                </a:lnTo>
                <a:lnTo>
                  <a:pt x="69480" y="735329"/>
                </a:lnTo>
                <a:lnTo>
                  <a:pt x="69480" y="613409"/>
                </a:lnTo>
                <a:lnTo>
                  <a:pt x="67715" y="594359"/>
                </a:lnTo>
                <a:lnTo>
                  <a:pt x="65956" y="574039"/>
                </a:lnTo>
                <a:lnTo>
                  <a:pt x="64082" y="557529"/>
                </a:lnTo>
                <a:lnTo>
                  <a:pt x="64108" y="543559"/>
                </a:lnTo>
                <a:lnTo>
                  <a:pt x="60507" y="529589"/>
                </a:lnTo>
                <a:lnTo>
                  <a:pt x="60494" y="529321"/>
                </a:lnTo>
                <a:close/>
              </a:path>
              <a:path w="121919" h="915669">
                <a:moveTo>
                  <a:pt x="81000" y="857632"/>
                </a:moveTo>
                <a:lnTo>
                  <a:pt x="81075" y="858606"/>
                </a:lnTo>
                <a:lnTo>
                  <a:pt x="81187" y="857730"/>
                </a:lnTo>
                <a:lnTo>
                  <a:pt x="81000" y="857632"/>
                </a:lnTo>
                <a:close/>
              </a:path>
              <a:path w="121919" h="915669">
                <a:moveTo>
                  <a:pt x="83578" y="512315"/>
                </a:moveTo>
                <a:lnTo>
                  <a:pt x="83205" y="528319"/>
                </a:lnTo>
                <a:lnTo>
                  <a:pt x="82074" y="549909"/>
                </a:lnTo>
                <a:lnTo>
                  <a:pt x="81056" y="570229"/>
                </a:lnTo>
                <a:lnTo>
                  <a:pt x="81000" y="857632"/>
                </a:lnTo>
                <a:lnTo>
                  <a:pt x="81187" y="857730"/>
                </a:lnTo>
                <a:lnTo>
                  <a:pt x="81813" y="852909"/>
                </a:lnTo>
                <a:lnTo>
                  <a:pt x="83879" y="839469"/>
                </a:lnTo>
                <a:lnTo>
                  <a:pt x="83845" y="515538"/>
                </a:lnTo>
                <a:lnTo>
                  <a:pt x="83578" y="512315"/>
                </a:lnTo>
                <a:close/>
              </a:path>
              <a:path w="121919" h="915669">
                <a:moveTo>
                  <a:pt x="80280" y="805889"/>
                </a:moveTo>
                <a:lnTo>
                  <a:pt x="80280" y="857249"/>
                </a:lnTo>
                <a:lnTo>
                  <a:pt x="81000" y="857632"/>
                </a:lnTo>
                <a:lnTo>
                  <a:pt x="81000" y="815241"/>
                </a:lnTo>
                <a:lnTo>
                  <a:pt x="80280" y="805889"/>
                </a:lnTo>
                <a:close/>
              </a:path>
              <a:path w="121919" h="915669">
                <a:moveTo>
                  <a:pt x="105750" y="850899"/>
                </a:moveTo>
                <a:lnTo>
                  <a:pt x="105030" y="851712"/>
                </a:lnTo>
                <a:lnTo>
                  <a:pt x="105030" y="852909"/>
                </a:lnTo>
                <a:lnTo>
                  <a:pt x="105750" y="852169"/>
                </a:lnTo>
                <a:lnTo>
                  <a:pt x="105750" y="850899"/>
                </a:lnTo>
                <a:close/>
              </a:path>
              <a:path w="121919" h="915669">
                <a:moveTo>
                  <a:pt x="105030" y="809583"/>
                </a:moveTo>
                <a:lnTo>
                  <a:pt x="105030" y="851712"/>
                </a:lnTo>
                <a:lnTo>
                  <a:pt x="105750" y="850899"/>
                </a:lnTo>
                <a:lnTo>
                  <a:pt x="105737" y="815241"/>
                </a:lnTo>
                <a:lnTo>
                  <a:pt x="105030" y="809583"/>
                </a:lnTo>
                <a:close/>
              </a:path>
              <a:path w="121919" h="915669">
                <a:moveTo>
                  <a:pt x="104306" y="595780"/>
                </a:moveTo>
                <a:lnTo>
                  <a:pt x="104410" y="613409"/>
                </a:lnTo>
                <a:lnTo>
                  <a:pt x="104513" y="720089"/>
                </a:lnTo>
                <a:lnTo>
                  <a:pt x="104736" y="736599"/>
                </a:lnTo>
                <a:lnTo>
                  <a:pt x="104991" y="768349"/>
                </a:lnTo>
                <a:lnTo>
                  <a:pt x="105030" y="809583"/>
                </a:lnTo>
                <a:lnTo>
                  <a:pt x="105750" y="815339"/>
                </a:lnTo>
                <a:lnTo>
                  <a:pt x="105750" y="596546"/>
                </a:lnTo>
                <a:lnTo>
                  <a:pt x="104306" y="595780"/>
                </a:lnTo>
                <a:close/>
              </a:path>
              <a:path w="121919" h="915669">
                <a:moveTo>
                  <a:pt x="81000" y="596409"/>
                </a:moveTo>
                <a:lnTo>
                  <a:pt x="80900" y="613409"/>
                </a:lnTo>
                <a:lnTo>
                  <a:pt x="80796" y="720089"/>
                </a:lnTo>
                <a:lnTo>
                  <a:pt x="80573" y="736599"/>
                </a:lnTo>
                <a:lnTo>
                  <a:pt x="80318" y="768349"/>
                </a:lnTo>
                <a:lnTo>
                  <a:pt x="80280" y="805889"/>
                </a:lnTo>
                <a:lnTo>
                  <a:pt x="81000" y="815241"/>
                </a:lnTo>
                <a:lnTo>
                  <a:pt x="81000" y="596409"/>
                </a:lnTo>
                <a:close/>
              </a:path>
              <a:path w="121919" h="915669">
                <a:moveTo>
                  <a:pt x="83900" y="498512"/>
                </a:moveTo>
                <a:lnTo>
                  <a:pt x="83956" y="516889"/>
                </a:lnTo>
                <a:lnTo>
                  <a:pt x="84481" y="523239"/>
                </a:lnTo>
                <a:lnTo>
                  <a:pt x="88466" y="541019"/>
                </a:lnTo>
                <a:lnTo>
                  <a:pt x="88753" y="554989"/>
                </a:lnTo>
                <a:lnTo>
                  <a:pt x="90497" y="571499"/>
                </a:lnTo>
                <a:lnTo>
                  <a:pt x="92926" y="599439"/>
                </a:lnTo>
                <a:lnTo>
                  <a:pt x="94230" y="613409"/>
                </a:lnTo>
                <a:lnTo>
                  <a:pt x="94145" y="720089"/>
                </a:lnTo>
                <a:lnTo>
                  <a:pt x="93595" y="736599"/>
                </a:lnTo>
                <a:lnTo>
                  <a:pt x="95708" y="750569"/>
                </a:lnTo>
                <a:lnTo>
                  <a:pt x="99581" y="773429"/>
                </a:lnTo>
                <a:lnTo>
                  <a:pt x="103182" y="786129"/>
                </a:lnTo>
                <a:lnTo>
                  <a:pt x="103844" y="800099"/>
                </a:lnTo>
                <a:lnTo>
                  <a:pt x="105030" y="809583"/>
                </a:lnTo>
                <a:lnTo>
                  <a:pt x="104991" y="768349"/>
                </a:lnTo>
                <a:lnTo>
                  <a:pt x="104719" y="735329"/>
                </a:lnTo>
                <a:lnTo>
                  <a:pt x="104513" y="720089"/>
                </a:lnTo>
                <a:lnTo>
                  <a:pt x="104410" y="613409"/>
                </a:lnTo>
                <a:lnTo>
                  <a:pt x="104306" y="595780"/>
                </a:lnTo>
                <a:lnTo>
                  <a:pt x="96840" y="591819"/>
                </a:lnTo>
                <a:lnTo>
                  <a:pt x="96961" y="533399"/>
                </a:lnTo>
                <a:lnTo>
                  <a:pt x="97062" y="520699"/>
                </a:lnTo>
                <a:lnTo>
                  <a:pt x="96664" y="520699"/>
                </a:lnTo>
                <a:lnTo>
                  <a:pt x="89463" y="518159"/>
                </a:lnTo>
                <a:lnTo>
                  <a:pt x="86925" y="511809"/>
                </a:lnTo>
                <a:lnTo>
                  <a:pt x="83900" y="498512"/>
                </a:lnTo>
                <a:close/>
              </a:path>
              <a:path w="121919" h="915669">
                <a:moveTo>
                  <a:pt x="76949" y="487266"/>
                </a:moveTo>
                <a:lnTo>
                  <a:pt x="76949" y="777435"/>
                </a:lnTo>
                <a:lnTo>
                  <a:pt x="79247" y="792479"/>
                </a:lnTo>
                <a:lnTo>
                  <a:pt x="80280" y="805889"/>
                </a:lnTo>
                <a:lnTo>
                  <a:pt x="80318" y="768349"/>
                </a:lnTo>
                <a:lnTo>
                  <a:pt x="80590" y="735329"/>
                </a:lnTo>
                <a:lnTo>
                  <a:pt x="80796" y="720089"/>
                </a:lnTo>
                <a:lnTo>
                  <a:pt x="80900" y="613409"/>
                </a:lnTo>
                <a:lnTo>
                  <a:pt x="80781" y="518159"/>
                </a:lnTo>
                <a:lnTo>
                  <a:pt x="79978" y="504189"/>
                </a:lnTo>
                <a:lnTo>
                  <a:pt x="78671" y="490219"/>
                </a:lnTo>
                <a:lnTo>
                  <a:pt x="77243" y="487679"/>
                </a:lnTo>
                <a:lnTo>
                  <a:pt x="76949" y="487266"/>
                </a:lnTo>
                <a:close/>
              </a:path>
              <a:path w="121919" h="915669">
                <a:moveTo>
                  <a:pt x="75560" y="483236"/>
                </a:moveTo>
                <a:lnTo>
                  <a:pt x="73583" y="488949"/>
                </a:lnTo>
                <a:lnTo>
                  <a:pt x="60494" y="529321"/>
                </a:lnTo>
                <a:lnTo>
                  <a:pt x="60507" y="529589"/>
                </a:lnTo>
                <a:lnTo>
                  <a:pt x="64108" y="543559"/>
                </a:lnTo>
                <a:lnTo>
                  <a:pt x="64082" y="557529"/>
                </a:lnTo>
                <a:lnTo>
                  <a:pt x="65956" y="574039"/>
                </a:lnTo>
                <a:lnTo>
                  <a:pt x="68164" y="599439"/>
                </a:lnTo>
                <a:lnTo>
                  <a:pt x="69480" y="613409"/>
                </a:lnTo>
                <a:lnTo>
                  <a:pt x="69480" y="735329"/>
                </a:lnTo>
                <a:lnTo>
                  <a:pt x="71915" y="749299"/>
                </a:lnTo>
                <a:lnTo>
                  <a:pt x="75561" y="768349"/>
                </a:lnTo>
                <a:lnTo>
                  <a:pt x="76949" y="777435"/>
                </a:lnTo>
                <a:lnTo>
                  <a:pt x="76949" y="487266"/>
                </a:lnTo>
                <a:lnTo>
                  <a:pt x="76338" y="486409"/>
                </a:lnTo>
                <a:lnTo>
                  <a:pt x="75560" y="483236"/>
                </a:lnTo>
                <a:close/>
              </a:path>
              <a:path w="121919" h="915669">
                <a:moveTo>
                  <a:pt x="0" y="683259"/>
                </a:moveTo>
                <a:lnTo>
                  <a:pt x="0" y="689609"/>
                </a:lnTo>
                <a:lnTo>
                  <a:pt x="5541" y="694689"/>
                </a:lnTo>
                <a:lnTo>
                  <a:pt x="12374" y="694689"/>
                </a:lnTo>
                <a:lnTo>
                  <a:pt x="15910" y="689609"/>
                </a:lnTo>
                <a:lnTo>
                  <a:pt x="11971" y="689609"/>
                </a:lnTo>
                <a:lnTo>
                  <a:pt x="0" y="683259"/>
                </a:lnTo>
                <a:close/>
              </a:path>
              <a:path w="121919" h="915669">
                <a:moveTo>
                  <a:pt x="37628" y="521725"/>
                </a:moveTo>
                <a:lnTo>
                  <a:pt x="35422" y="528319"/>
                </a:lnTo>
                <a:lnTo>
                  <a:pt x="27550" y="563879"/>
                </a:lnTo>
                <a:lnTo>
                  <a:pt x="19594" y="588009"/>
                </a:lnTo>
                <a:lnTo>
                  <a:pt x="14184" y="614679"/>
                </a:lnTo>
                <a:lnTo>
                  <a:pt x="8318" y="634999"/>
                </a:lnTo>
                <a:lnTo>
                  <a:pt x="5810" y="650239"/>
                </a:lnTo>
                <a:lnTo>
                  <a:pt x="2084" y="662939"/>
                </a:lnTo>
                <a:lnTo>
                  <a:pt x="0" y="676909"/>
                </a:lnTo>
                <a:lnTo>
                  <a:pt x="0" y="683259"/>
                </a:lnTo>
                <a:lnTo>
                  <a:pt x="11971" y="689609"/>
                </a:lnTo>
                <a:lnTo>
                  <a:pt x="15910" y="689609"/>
                </a:lnTo>
                <a:lnTo>
                  <a:pt x="24749" y="676909"/>
                </a:lnTo>
                <a:lnTo>
                  <a:pt x="24842" y="647699"/>
                </a:lnTo>
                <a:lnTo>
                  <a:pt x="26518" y="624839"/>
                </a:lnTo>
                <a:lnTo>
                  <a:pt x="29166" y="591819"/>
                </a:lnTo>
                <a:lnTo>
                  <a:pt x="31073" y="574039"/>
                </a:lnTo>
                <a:lnTo>
                  <a:pt x="36432" y="533399"/>
                </a:lnTo>
                <a:lnTo>
                  <a:pt x="37628" y="521725"/>
                </a:lnTo>
                <a:close/>
              </a:path>
              <a:path w="121919" h="915669">
                <a:moveTo>
                  <a:pt x="52200" y="476384"/>
                </a:moveTo>
                <a:lnTo>
                  <a:pt x="50566" y="481329"/>
                </a:lnTo>
                <a:lnTo>
                  <a:pt x="44766" y="500379"/>
                </a:lnTo>
                <a:lnTo>
                  <a:pt x="37628" y="521725"/>
                </a:lnTo>
                <a:lnTo>
                  <a:pt x="36432" y="533399"/>
                </a:lnTo>
                <a:lnTo>
                  <a:pt x="31073" y="574039"/>
                </a:lnTo>
                <a:lnTo>
                  <a:pt x="29166" y="591819"/>
                </a:lnTo>
                <a:lnTo>
                  <a:pt x="26518" y="624839"/>
                </a:lnTo>
                <a:lnTo>
                  <a:pt x="24842" y="647699"/>
                </a:lnTo>
                <a:lnTo>
                  <a:pt x="24749" y="676909"/>
                </a:lnTo>
                <a:lnTo>
                  <a:pt x="15910" y="689609"/>
                </a:lnTo>
                <a:lnTo>
                  <a:pt x="19578" y="689609"/>
                </a:lnTo>
                <a:lnTo>
                  <a:pt x="23584" y="687069"/>
                </a:lnTo>
                <a:lnTo>
                  <a:pt x="24749" y="683259"/>
                </a:lnTo>
                <a:lnTo>
                  <a:pt x="26266" y="664209"/>
                </a:lnTo>
                <a:lnTo>
                  <a:pt x="31899" y="640079"/>
                </a:lnTo>
                <a:lnTo>
                  <a:pt x="37670" y="621029"/>
                </a:lnTo>
                <a:lnTo>
                  <a:pt x="42965" y="594359"/>
                </a:lnTo>
                <a:lnTo>
                  <a:pt x="50874" y="570229"/>
                </a:lnTo>
                <a:lnTo>
                  <a:pt x="52201" y="564249"/>
                </a:lnTo>
                <a:lnTo>
                  <a:pt x="52200" y="476384"/>
                </a:lnTo>
                <a:close/>
              </a:path>
              <a:path w="121919" h="915669">
                <a:moveTo>
                  <a:pt x="25058" y="213998"/>
                </a:moveTo>
                <a:lnTo>
                  <a:pt x="24678" y="214629"/>
                </a:lnTo>
                <a:lnTo>
                  <a:pt x="24988" y="229869"/>
                </a:lnTo>
                <a:lnTo>
                  <a:pt x="25038" y="325119"/>
                </a:lnTo>
                <a:lnTo>
                  <a:pt x="22980" y="358139"/>
                </a:lnTo>
                <a:lnTo>
                  <a:pt x="22456" y="387349"/>
                </a:lnTo>
                <a:lnTo>
                  <a:pt x="22343" y="391159"/>
                </a:lnTo>
                <a:lnTo>
                  <a:pt x="20265" y="430529"/>
                </a:lnTo>
                <a:lnTo>
                  <a:pt x="17802" y="465464"/>
                </a:lnTo>
                <a:lnTo>
                  <a:pt x="16684" y="487266"/>
                </a:lnTo>
                <a:lnTo>
                  <a:pt x="14889" y="509269"/>
                </a:lnTo>
                <a:lnTo>
                  <a:pt x="12746" y="530859"/>
                </a:lnTo>
                <a:lnTo>
                  <a:pt x="9917" y="552449"/>
                </a:lnTo>
                <a:lnTo>
                  <a:pt x="7395" y="570229"/>
                </a:lnTo>
                <a:lnTo>
                  <a:pt x="5010" y="589279"/>
                </a:lnTo>
                <a:lnTo>
                  <a:pt x="1852" y="622299"/>
                </a:lnTo>
                <a:lnTo>
                  <a:pt x="31" y="647699"/>
                </a:lnTo>
                <a:lnTo>
                  <a:pt x="0" y="676909"/>
                </a:lnTo>
                <a:lnTo>
                  <a:pt x="2084" y="662939"/>
                </a:lnTo>
                <a:lnTo>
                  <a:pt x="5810" y="650239"/>
                </a:lnTo>
                <a:lnTo>
                  <a:pt x="8318" y="634999"/>
                </a:lnTo>
                <a:lnTo>
                  <a:pt x="14184" y="614679"/>
                </a:lnTo>
                <a:lnTo>
                  <a:pt x="19594" y="588009"/>
                </a:lnTo>
                <a:lnTo>
                  <a:pt x="27550" y="563879"/>
                </a:lnTo>
                <a:lnTo>
                  <a:pt x="35422" y="528319"/>
                </a:lnTo>
                <a:lnTo>
                  <a:pt x="37628" y="521725"/>
                </a:lnTo>
                <a:lnTo>
                  <a:pt x="38663" y="511557"/>
                </a:lnTo>
                <a:lnTo>
                  <a:pt x="40460" y="488949"/>
                </a:lnTo>
                <a:lnTo>
                  <a:pt x="41565" y="467359"/>
                </a:lnTo>
                <a:lnTo>
                  <a:pt x="44080" y="431626"/>
                </a:lnTo>
                <a:lnTo>
                  <a:pt x="44630" y="421219"/>
                </a:lnTo>
                <a:lnTo>
                  <a:pt x="41329" y="406399"/>
                </a:lnTo>
                <a:lnTo>
                  <a:pt x="40911" y="391159"/>
                </a:lnTo>
                <a:lnTo>
                  <a:pt x="37097" y="370844"/>
                </a:lnTo>
                <a:lnTo>
                  <a:pt x="36465" y="358139"/>
                </a:lnTo>
                <a:lnTo>
                  <a:pt x="31220" y="316229"/>
                </a:lnTo>
                <a:lnTo>
                  <a:pt x="31054" y="307339"/>
                </a:lnTo>
                <a:lnTo>
                  <a:pt x="30960" y="271779"/>
                </a:lnTo>
                <a:lnTo>
                  <a:pt x="32305" y="250417"/>
                </a:lnTo>
                <a:lnTo>
                  <a:pt x="25058" y="213998"/>
                </a:lnTo>
                <a:close/>
              </a:path>
              <a:path w="121919" h="915669">
                <a:moveTo>
                  <a:pt x="120912" y="234941"/>
                </a:moveTo>
                <a:lnTo>
                  <a:pt x="119613" y="246379"/>
                </a:lnTo>
                <a:lnTo>
                  <a:pt x="118875" y="266699"/>
                </a:lnTo>
                <a:lnTo>
                  <a:pt x="114941" y="323849"/>
                </a:lnTo>
                <a:lnTo>
                  <a:pt x="114619" y="349249"/>
                </a:lnTo>
                <a:lnTo>
                  <a:pt x="114525" y="354770"/>
                </a:lnTo>
                <a:lnTo>
                  <a:pt x="113398" y="371537"/>
                </a:lnTo>
                <a:lnTo>
                  <a:pt x="114390" y="372109"/>
                </a:lnTo>
                <a:lnTo>
                  <a:pt x="114038" y="386079"/>
                </a:lnTo>
                <a:lnTo>
                  <a:pt x="113537" y="402589"/>
                </a:lnTo>
                <a:lnTo>
                  <a:pt x="112421" y="410852"/>
                </a:lnTo>
                <a:lnTo>
                  <a:pt x="112558" y="475574"/>
                </a:lnTo>
                <a:lnTo>
                  <a:pt x="111124" y="503487"/>
                </a:lnTo>
                <a:lnTo>
                  <a:pt x="111066" y="504227"/>
                </a:lnTo>
                <a:lnTo>
                  <a:pt x="110362" y="505459"/>
                </a:lnTo>
                <a:lnTo>
                  <a:pt x="110728" y="507999"/>
                </a:lnTo>
                <a:lnTo>
                  <a:pt x="110048" y="514349"/>
                </a:lnTo>
                <a:lnTo>
                  <a:pt x="108629" y="515538"/>
                </a:lnTo>
                <a:lnTo>
                  <a:pt x="108629" y="598074"/>
                </a:lnTo>
                <a:lnTo>
                  <a:pt x="108809" y="598169"/>
                </a:lnTo>
                <a:lnTo>
                  <a:pt x="116416" y="599439"/>
                </a:lnTo>
                <a:lnTo>
                  <a:pt x="120422" y="596899"/>
                </a:lnTo>
                <a:lnTo>
                  <a:pt x="121589" y="591819"/>
                </a:lnTo>
                <a:lnTo>
                  <a:pt x="121177" y="579119"/>
                </a:lnTo>
                <a:lnTo>
                  <a:pt x="121052" y="361949"/>
                </a:lnTo>
                <a:lnTo>
                  <a:pt x="120929" y="331782"/>
                </a:lnTo>
                <a:lnTo>
                  <a:pt x="120912" y="234941"/>
                </a:lnTo>
                <a:close/>
              </a:path>
              <a:path w="121919" h="915669">
                <a:moveTo>
                  <a:pt x="108629" y="515538"/>
                </a:moveTo>
                <a:lnTo>
                  <a:pt x="106699" y="517155"/>
                </a:lnTo>
                <a:lnTo>
                  <a:pt x="106441" y="528319"/>
                </a:lnTo>
                <a:lnTo>
                  <a:pt x="106345" y="530859"/>
                </a:lnTo>
                <a:lnTo>
                  <a:pt x="105809" y="541019"/>
                </a:lnTo>
                <a:lnTo>
                  <a:pt x="105750" y="596546"/>
                </a:lnTo>
                <a:lnTo>
                  <a:pt x="108629" y="598074"/>
                </a:lnTo>
                <a:lnTo>
                  <a:pt x="108629" y="515538"/>
                </a:lnTo>
                <a:close/>
              </a:path>
              <a:path w="121919" h="915669">
                <a:moveTo>
                  <a:pt x="105750" y="542133"/>
                </a:moveTo>
                <a:lnTo>
                  <a:pt x="104268" y="570229"/>
                </a:lnTo>
                <a:lnTo>
                  <a:pt x="104306" y="595780"/>
                </a:lnTo>
                <a:lnTo>
                  <a:pt x="105750" y="596546"/>
                </a:lnTo>
                <a:lnTo>
                  <a:pt x="105750" y="542133"/>
                </a:lnTo>
                <a:close/>
              </a:path>
              <a:path w="121919" h="915669">
                <a:moveTo>
                  <a:pt x="77509" y="477603"/>
                </a:moveTo>
                <a:lnTo>
                  <a:pt x="76949" y="479223"/>
                </a:lnTo>
                <a:lnTo>
                  <a:pt x="76949" y="487266"/>
                </a:lnTo>
                <a:lnTo>
                  <a:pt x="77243" y="487679"/>
                </a:lnTo>
                <a:lnTo>
                  <a:pt x="78671" y="490219"/>
                </a:lnTo>
                <a:lnTo>
                  <a:pt x="79978" y="504189"/>
                </a:lnTo>
                <a:lnTo>
                  <a:pt x="80913" y="520462"/>
                </a:lnTo>
                <a:lnTo>
                  <a:pt x="81000" y="596409"/>
                </a:lnTo>
                <a:lnTo>
                  <a:pt x="81056" y="570229"/>
                </a:lnTo>
                <a:lnTo>
                  <a:pt x="83205" y="528319"/>
                </a:lnTo>
                <a:lnTo>
                  <a:pt x="83560" y="513079"/>
                </a:lnTo>
                <a:lnTo>
                  <a:pt x="83515" y="511557"/>
                </a:lnTo>
                <a:lnTo>
                  <a:pt x="82591" y="500379"/>
                </a:lnTo>
                <a:lnTo>
                  <a:pt x="81544" y="490219"/>
                </a:lnTo>
                <a:lnTo>
                  <a:pt x="77509" y="477603"/>
                </a:lnTo>
                <a:close/>
              </a:path>
              <a:path w="121919" h="915669">
                <a:moveTo>
                  <a:pt x="105642" y="513608"/>
                </a:moveTo>
                <a:lnTo>
                  <a:pt x="103010" y="518159"/>
                </a:lnTo>
                <a:lnTo>
                  <a:pt x="97257" y="520462"/>
                </a:lnTo>
                <a:lnTo>
                  <a:pt x="97257" y="579119"/>
                </a:lnTo>
                <a:lnTo>
                  <a:pt x="96840" y="591819"/>
                </a:lnTo>
                <a:lnTo>
                  <a:pt x="104306" y="595780"/>
                </a:lnTo>
                <a:lnTo>
                  <a:pt x="104268" y="570229"/>
                </a:lnTo>
                <a:lnTo>
                  <a:pt x="105675" y="543559"/>
                </a:lnTo>
                <a:lnTo>
                  <a:pt x="105750" y="519429"/>
                </a:lnTo>
                <a:lnTo>
                  <a:pt x="103983" y="519429"/>
                </a:lnTo>
                <a:lnTo>
                  <a:pt x="105750" y="517950"/>
                </a:lnTo>
                <a:lnTo>
                  <a:pt x="105642" y="513608"/>
                </a:lnTo>
                <a:close/>
              </a:path>
              <a:path w="121919" h="915669">
                <a:moveTo>
                  <a:pt x="97257" y="520462"/>
                </a:moveTo>
                <a:lnTo>
                  <a:pt x="97063" y="520540"/>
                </a:lnTo>
                <a:lnTo>
                  <a:pt x="96961" y="533399"/>
                </a:lnTo>
                <a:lnTo>
                  <a:pt x="96840" y="591819"/>
                </a:lnTo>
                <a:lnTo>
                  <a:pt x="97257" y="579119"/>
                </a:lnTo>
                <a:lnTo>
                  <a:pt x="97257" y="520462"/>
                </a:lnTo>
                <a:close/>
              </a:path>
              <a:path w="121919" h="915669">
                <a:moveTo>
                  <a:pt x="121171" y="503487"/>
                </a:moveTo>
                <a:lnTo>
                  <a:pt x="121177" y="579119"/>
                </a:lnTo>
                <a:lnTo>
                  <a:pt x="121589" y="591819"/>
                </a:lnTo>
                <a:lnTo>
                  <a:pt x="121463" y="533399"/>
                </a:lnTo>
                <a:lnTo>
                  <a:pt x="121337" y="516889"/>
                </a:lnTo>
                <a:lnTo>
                  <a:pt x="121171" y="503487"/>
                </a:lnTo>
                <a:close/>
              </a:path>
              <a:path w="121919" h="915669">
                <a:moveTo>
                  <a:pt x="52863" y="474378"/>
                </a:moveTo>
                <a:lnTo>
                  <a:pt x="52244" y="476249"/>
                </a:lnTo>
                <a:lnTo>
                  <a:pt x="52201" y="564249"/>
                </a:lnTo>
                <a:lnTo>
                  <a:pt x="58760" y="534669"/>
                </a:lnTo>
                <a:lnTo>
                  <a:pt x="60407" y="529589"/>
                </a:lnTo>
                <a:lnTo>
                  <a:pt x="60444" y="528319"/>
                </a:lnTo>
                <a:lnTo>
                  <a:pt x="59877" y="516889"/>
                </a:lnTo>
                <a:lnTo>
                  <a:pt x="56528" y="494029"/>
                </a:lnTo>
                <a:lnTo>
                  <a:pt x="53804" y="480059"/>
                </a:lnTo>
                <a:lnTo>
                  <a:pt x="52863" y="474378"/>
                </a:lnTo>
                <a:close/>
              </a:path>
              <a:path w="121919" h="915669">
                <a:moveTo>
                  <a:pt x="106699" y="517155"/>
                </a:moveTo>
                <a:lnTo>
                  <a:pt x="105750" y="517950"/>
                </a:lnTo>
                <a:lnTo>
                  <a:pt x="105750" y="542133"/>
                </a:lnTo>
                <a:lnTo>
                  <a:pt x="106345" y="530859"/>
                </a:lnTo>
                <a:lnTo>
                  <a:pt x="106441" y="528319"/>
                </a:lnTo>
                <a:lnTo>
                  <a:pt x="106699" y="517155"/>
                </a:lnTo>
                <a:close/>
              </a:path>
              <a:path w="121919" h="915669">
                <a:moveTo>
                  <a:pt x="67029" y="428852"/>
                </a:moveTo>
                <a:lnTo>
                  <a:pt x="66855" y="429259"/>
                </a:lnTo>
                <a:lnTo>
                  <a:pt x="56441" y="463549"/>
                </a:lnTo>
                <a:lnTo>
                  <a:pt x="52863" y="474378"/>
                </a:lnTo>
                <a:lnTo>
                  <a:pt x="53804" y="480059"/>
                </a:lnTo>
                <a:lnTo>
                  <a:pt x="56528" y="494029"/>
                </a:lnTo>
                <a:lnTo>
                  <a:pt x="59877" y="516889"/>
                </a:lnTo>
                <a:lnTo>
                  <a:pt x="60494" y="529321"/>
                </a:lnTo>
                <a:lnTo>
                  <a:pt x="73583" y="488949"/>
                </a:lnTo>
                <a:lnTo>
                  <a:pt x="75560" y="483236"/>
                </a:lnTo>
                <a:lnTo>
                  <a:pt x="74180" y="477603"/>
                </a:lnTo>
                <a:lnTo>
                  <a:pt x="74160" y="465464"/>
                </a:lnTo>
                <a:lnTo>
                  <a:pt x="73282" y="462279"/>
                </a:lnTo>
                <a:lnTo>
                  <a:pt x="69340" y="440689"/>
                </a:lnTo>
                <a:lnTo>
                  <a:pt x="67029" y="428852"/>
                </a:lnTo>
                <a:close/>
              </a:path>
              <a:path w="121919" h="915669">
                <a:moveTo>
                  <a:pt x="87850" y="445292"/>
                </a:moveTo>
                <a:lnTo>
                  <a:pt x="87184" y="447415"/>
                </a:lnTo>
                <a:lnTo>
                  <a:pt x="83945" y="496569"/>
                </a:lnTo>
                <a:lnTo>
                  <a:pt x="83900" y="498512"/>
                </a:lnTo>
                <a:lnTo>
                  <a:pt x="86925" y="511809"/>
                </a:lnTo>
                <a:lnTo>
                  <a:pt x="89463" y="518159"/>
                </a:lnTo>
                <a:lnTo>
                  <a:pt x="96664" y="520699"/>
                </a:lnTo>
                <a:lnTo>
                  <a:pt x="97063" y="520540"/>
                </a:lnTo>
                <a:lnTo>
                  <a:pt x="97072" y="519399"/>
                </a:lnTo>
                <a:lnTo>
                  <a:pt x="92514" y="518159"/>
                </a:lnTo>
                <a:lnTo>
                  <a:pt x="89054" y="513079"/>
                </a:lnTo>
                <a:lnTo>
                  <a:pt x="87323" y="505459"/>
                </a:lnTo>
                <a:lnTo>
                  <a:pt x="87782" y="495299"/>
                </a:lnTo>
                <a:lnTo>
                  <a:pt x="87850" y="445292"/>
                </a:lnTo>
                <a:close/>
              </a:path>
              <a:path w="121919" h="915669">
                <a:moveTo>
                  <a:pt x="97063" y="520540"/>
                </a:moveTo>
                <a:lnTo>
                  <a:pt x="96664" y="520699"/>
                </a:lnTo>
                <a:lnTo>
                  <a:pt x="97062" y="520699"/>
                </a:lnTo>
                <a:lnTo>
                  <a:pt x="97063" y="520540"/>
                </a:lnTo>
                <a:close/>
              </a:path>
              <a:path w="121919" h="915669">
                <a:moveTo>
                  <a:pt x="97257" y="519429"/>
                </a:moveTo>
                <a:lnTo>
                  <a:pt x="97072" y="519429"/>
                </a:lnTo>
                <a:lnTo>
                  <a:pt x="97063" y="520540"/>
                </a:lnTo>
                <a:lnTo>
                  <a:pt x="97257" y="520462"/>
                </a:lnTo>
                <a:lnTo>
                  <a:pt x="97257" y="519429"/>
                </a:lnTo>
                <a:close/>
              </a:path>
              <a:path w="121919" h="915669">
                <a:moveTo>
                  <a:pt x="97362" y="457052"/>
                </a:moveTo>
                <a:lnTo>
                  <a:pt x="97257" y="520462"/>
                </a:lnTo>
                <a:lnTo>
                  <a:pt x="103010" y="518159"/>
                </a:lnTo>
                <a:lnTo>
                  <a:pt x="105642" y="513608"/>
                </a:lnTo>
                <a:lnTo>
                  <a:pt x="105332" y="504189"/>
                </a:lnTo>
                <a:lnTo>
                  <a:pt x="103314" y="490219"/>
                </a:lnTo>
                <a:lnTo>
                  <a:pt x="102149" y="481329"/>
                </a:lnTo>
                <a:lnTo>
                  <a:pt x="101193" y="478789"/>
                </a:lnTo>
                <a:lnTo>
                  <a:pt x="99531" y="476384"/>
                </a:lnTo>
                <a:lnTo>
                  <a:pt x="99412" y="475574"/>
                </a:lnTo>
                <a:lnTo>
                  <a:pt x="98910" y="462002"/>
                </a:lnTo>
                <a:lnTo>
                  <a:pt x="97387" y="457199"/>
                </a:lnTo>
                <a:lnTo>
                  <a:pt x="97362" y="457052"/>
                </a:lnTo>
                <a:close/>
              </a:path>
              <a:path w="121919" h="915669">
                <a:moveTo>
                  <a:pt x="97072" y="519399"/>
                </a:moveTo>
                <a:close/>
              </a:path>
              <a:path w="121919" h="915669">
                <a:moveTo>
                  <a:pt x="97257" y="504227"/>
                </a:moveTo>
                <a:lnTo>
                  <a:pt x="97184" y="519429"/>
                </a:lnTo>
                <a:lnTo>
                  <a:pt x="97257" y="504227"/>
                </a:lnTo>
                <a:close/>
              </a:path>
              <a:path w="121919" h="915669">
                <a:moveTo>
                  <a:pt x="105750" y="517950"/>
                </a:moveTo>
                <a:lnTo>
                  <a:pt x="103983" y="519429"/>
                </a:lnTo>
                <a:lnTo>
                  <a:pt x="105750" y="519429"/>
                </a:lnTo>
                <a:lnTo>
                  <a:pt x="105750" y="517950"/>
                </a:lnTo>
                <a:close/>
              </a:path>
              <a:path w="121919" h="915669">
                <a:moveTo>
                  <a:pt x="92892" y="431626"/>
                </a:moveTo>
                <a:lnTo>
                  <a:pt x="90089" y="438149"/>
                </a:lnTo>
                <a:lnTo>
                  <a:pt x="87850" y="445292"/>
                </a:lnTo>
                <a:lnTo>
                  <a:pt x="87782" y="495299"/>
                </a:lnTo>
                <a:lnTo>
                  <a:pt x="87323" y="505459"/>
                </a:lnTo>
                <a:lnTo>
                  <a:pt x="89054" y="513079"/>
                </a:lnTo>
                <a:lnTo>
                  <a:pt x="92514" y="518159"/>
                </a:lnTo>
                <a:lnTo>
                  <a:pt x="97072" y="519399"/>
                </a:lnTo>
                <a:lnTo>
                  <a:pt x="97189" y="509269"/>
                </a:lnTo>
                <a:lnTo>
                  <a:pt x="97187" y="456040"/>
                </a:lnTo>
                <a:lnTo>
                  <a:pt x="93667" y="435609"/>
                </a:lnTo>
                <a:lnTo>
                  <a:pt x="92892" y="431626"/>
                </a:lnTo>
                <a:close/>
              </a:path>
              <a:path w="121919" h="915669">
                <a:moveTo>
                  <a:pt x="106828" y="511557"/>
                </a:moveTo>
                <a:lnTo>
                  <a:pt x="105642" y="513608"/>
                </a:lnTo>
                <a:lnTo>
                  <a:pt x="105750" y="517950"/>
                </a:lnTo>
                <a:lnTo>
                  <a:pt x="106699" y="517155"/>
                </a:lnTo>
                <a:lnTo>
                  <a:pt x="106828" y="511557"/>
                </a:lnTo>
                <a:close/>
              </a:path>
              <a:path w="121919" h="915669">
                <a:moveTo>
                  <a:pt x="108629" y="508442"/>
                </a:moveTo>
                <a:lnTo>
                  <a:pt x="106828" y="511557"/>
                </a:lnTo>
                <a:lnTo>
                  <a:pt x="106699" y="517155"/>
                </a:lnTo>
                <a:lnTo>
                  <a:pt x="108531" y="515619"/>
                </a:lnTo>
                <a:lnTo>
                  <a:pt x="108629" y="508442"/>
                </a:lnTo>
                <a:close/>
              </a:path>
              <a:path w="121919" h="915669">
                <a:moveTo>
                  <a:pt x="83879" y="499401"/>
                </a:moveTo>
                <a:lnTo>
                  <a:pt x="83768" y="504189"/>
                </a:lnTo>
                <a:lnTo>
                  <a:pt x="83641" y="513079"/>
                </a:lnTo>
                <a:lnTo>
                  <a:pt x="83879" y="515957"/>
                </a:lnTo>
                <a:lnTo>
                  <a:pt x="83879" y="499401"/>
                </a:lnTo>
                <a:close/>
              </a:path>
              <a:path w="121919" h="915669">
                <a:moveTo>
                  <a:pt x="110360" y="505448"/>
                </a:moveTo>
                <a:lnTo>
                  <a:pt x="108629" y="508442"/>
                </a:lnTo>
                <a:lnTo>
                  <a:pt x="108629" y="515538"/>
                </a:lnTo>
                <a:lnTo>
                  <a:pt x="110048" y="514349"/>
                </a:lnTo>
                <a:lnTo>
                  <a:pt x="110728" y="507999"/>
                </a:lnTo>
                <a:lnTo>
                  <a:pt x="110360" y="505448"/>
                </a:lnTo>
                <a:close/>
              </a:path>
              <a:path w="121919" h="915669">
                <a:moveTo>
                  <a:pt x="98910" y="462002"/>
                </a:moveTo>
                <a:lnTo>
                  <a:pt x="99412" y="475574"/>
                </a:lnTo>
                <a:lnTo>
                  <a:pt x="99531" y="476384"/>
                </a:lnTo>
                <a:lnTo>
                  <a:pt x="101193" y="478789"/>
                </a:lnTo>
                <a:lnTo>
                  <a:pt x="102149" y="481329"/>
                </a:lnTo>
                <a:lnTo>
                  <a:pt x="103324" y="490292"/>
                </a:lnTo>
                <a:lnTo>
                  <a:pt x="105332" y="504189"/>
                </a:lnTo>
                <a:lnTo>
                  <a:pt x="105642" y="513608"/>
                </a:lnTo>
                <a:lnTo>
                  <a:pt x="106828" y="511557"/>
                </a:lnTo>
                <a:lnTo>
                  <a:pt x="107131" y="498421"/>
                </a:lnTo>
                <a:lnTo>
                  <a:pt x="107632" y="490292"/>
                </a:lnTo>
                <a:lnTo>
                  <a:pt x="105037" y="481329"/>
                </a:lnTo>
                <a:lnTo>
                  <a:pt x="98910" y="462002"/>
                </a:lnTo>
                <a:close/>
              </a:path>
              <a:path w="121919" h="915669">
                <a:moveTo>
                  <a:pt x="81553" y="490247"/>
                </a:moveTo>
                <a:lnTo>
                  <a:pt x="82591" y="500379"/>
                </a:lnTo>
                <a:lnTo>
                  <a:pt x="83578" y="512315"/>
                </a:lnTo>
                <a:lnTo>
                  <a:pt x="83784" y="503487"/>
                </a:lnTo>
                <a:lnTo>
                  <a:pt x="83879" y="498421"/>
                </a:lnTo>
                <a:lnTo>
                  <a:pt x="83169" y="495299"/>
                </a:lnTo>
                <a:lnTo>
                  <a:pt x="81553" y="490247"/>
                </a:lnTo>
                <a:close/>
              </a:path>
              <a:path w="121919" h="915669">
                <a:moveTo>
                  <a:pt x="107632" y="490292"/>
                </a:moveTo>
                <a:lnTo>
                  <a:pt x="107226" y="496569"/>
                </a:lnTo>
                <a:lnTo>
                  <a:pt x="107131" y="498421"/>
                </a:lnTo>
                <a:lnTo>
                  <a:pt x="106828" y="511557"/>
                </a:lnTo>
                <a:lnTo>
                  <a:pt x="108629" y="508442"/>
                </a:lnTo>
                <a:lnTo>
                  <a:pt x="108629" y="493736"/>
                </a:lnTo>
                <a:lnTo>
                  <a:pt x="107632" y="490292"/>
                </a:lnTo>
                <a:close/>
              </a:path>
              <a:path w="121919" h="915669">
                <a:moveTo>
                  <a:pt x="108629" y="493736"/>
                </a:moveTo>
                <a:lnTo>
                  <a:pt x="108629" y="508442"/>
                </a:lnTo>
                <a:lnTo>
                  <a:pt x="110360" y="505448"/>
                </a:lnTo>
                <a:lnTo>
                  <a:pt x="108714" y="494029"/>
                </a:lnTo>
                <a:lnTo>
                  <a:pt x="108629" y="493736"/>
                </a:lnTo>
                <a:close/>
              </a:path>
              <a:path w="121919" h="915669">
                <a:moveTo>
                  <a:pt x="112421" y="410852"/>
                </a:moveTo>
                <a:lnTo>
                  <a:pt x="111822" y="415289"/>
                </a:lnTo>
                <a:lnTo>
                  <a:pt x="111126" y="435609"/>
                </a:lnTo>
                <a:lnTo>
                  <a:pt x="111001" y="438149"/>
                </a:lnTo>
                <a:lnTo>
                  <a:pt x="108834" y="471679"/>
                </a:lnTo>
                <a:lnTo>
                  <a:pt x="108714" y="494029"/>
                </a:lnTo>
                <a:lnTo>
                  <a:pt x="110360" y="505448"/>
                </a:lnTo>
                <a:lnTo>
                  <a:pt x="111066" y="504227"/>
                </a:lnTo>
                <a:lnTo>
                  <a:pt x="111124" y="503487"/>
                </a:lnTo>
                <a:lnTo>
                  <a:pt x="112558" y="475574"/>
                </a:lnTo>
                <a:lnTo>
                  <a:pt x="112421" y="410852"/>
                </a:lnTo>
                <a:close/>
              </a:path>
              <a:path w="121919" h="915669">
                <a:moveTo>
                  <a:pt x="121422" y="210607"/>
                </a:moveTo>
                <a:lnTo>
                  <a:pt x="121334" y="231226"/>
                </a:lnTo>
                <a:lnTo>
                  <a:pt x="120912" y="234941"/>
                </a:lnTo>
                <a:lnTo>
                  <a:pt x="120923" y="330199"/>
                </a:lnTo>
                <a:lnTo>
                  <a:pt x="121045" y="360380"/>
                </a:lnTo>
                <a:lnTo>
                  <a:pt x="121171" y="503487"/>
                </a:lnTo>
                <a:lnTo>
                  <a:pt x="121296" y="322579"/>
                </a:lnTo>
                <a:lnTo>
                  <a:pt x="121423" y="308609"/>
                </a:lnTo>
                <a:lnTo>
                  <a:pt x="121549" y="290278"/>
                </a:lnTo>
                <a:lnTo>
                  <a:pt x="121460" y="212089"/>
                </a:lnTo>
                <a:lnTo>
                  <a:pt x="121422" y="210607"/>
                </a:lnTo>
                <a:close/>
              </a:path>
              <a:path w="121919" h="915669">
                <a:moveTo>
                  <a:pt x="87184" y="447415"/>
                </a:moveTo>
                <a:lnTo>
                  <a:pt x="83879" y="457954"/>
                </a:lnTo>
                <a:lnTo>
                  <a:pt x="83900" y="498512"/>
                </a:lnTo>
                <a:lnTo>
                  <a:pt x="83945" y="496569"/>
                </a:lnTo>
                <a:lnTo>
                  <a:pt x="87184" y="447415"/>
                </a:lnTo>
                <a:close/>
              </a:path>
              <a:path w="121919" h="915669">
                <a:moveTo>
                  <a:pt x="83879" y="457954"/>
                </a:moveTo>
                <a:lnTo>
                  <a:pt x="79735" y="471169"/>
                </a:lnTo>
                <a:lnTo>
                  <a:pt x="78214" y="475584"/>
                </a:lnTo>
                <a:lnTo>
                  <a:pt x="80900" y="483869"/>
                </a:lnTo>
                <a:lnTo>
                  <a:pt x="81567" y="490292"/>
                </a:lnTo>
                <a:lnTo>
                  <a:pt x="83169" y="495299"/>
                </a:lnTo>
                <a:lnTo>
                  <a:pt x="83879" y="498421"/>
                </a:lnTo>
                <a:lnTo>
                  <a:pt x="83879" y="457954"/>
                </a:lnTo>
                <a:close/>
              </a:path>
              <a:path w="121919" h="915669">
                <a:moveTo>
                  <a:pt x="108629" y="474859"/>
                </a:moveTo>
                <a:lnTo>
                  <a:pt x="107632" y="490292"/>
                </a:lnTo>
                <a:lnTo>
                  <a:pt x="108629" y="493736"/>
                </a:lnTo>
                <a:lnTo>
                  <a:pt x="108629" y="474859"/>
                </a:lnTo>
                <a:close/>
              </a:path>
              <a:path w="121919" h="915669">
                <a:moveTo>
                  <a:pt x="106372" y="393519"/>
                </a:moveTo>
                <a:lnTo>
                  <a:pt x="100454" y="414019"/>
                </a:lnTo>
                <a:lnTo>
                  <a:pt x="97362" y="421219"/>
                </a:lnTo>
                <a:lnTo>
                  <a:pt x="97455" y="428852"/>
                </a:lnTo>
                <a:lnTo>
                  <a:pt x="97820" y="431626"/>
                </a:lnTo>
                <a:lnTo>
                  <a:pt x="98910" y="448309"/>
                </a:lnTo>
                <a:lnTo>
                  <a:pt x="98998" y="462279"/>
                </a:lnTo>
                <a:lnTo>
                  <a:pt x="105037" y="481329"/>
                </a:lnTo>
                <a:lnTo>
                  <a:pt x="107632" y="490292"/>
                </a:lnTo>
                <a:lnTo>
                  <a:pt x="108583" y="475574"/>
                </a:lnTo>
                <a:lnTo>
                  <a:pt x="108482" y="421219"/>
                </a:lnTo>
                <a:lnTo>
                  <a:pt x="106422" y="397509"/>
                </a:lnTo>
                <a:lnTo>
                  <a:pt x="106372" y="393519"/>
                </a:lnTo>
                <a:close/>
              </a:path>
              <a:path w="121919" h="915669">
                <a:moveTo>
                  <a:pt x="78211" y="475574"/>
                </a:moveTo>
                <a:lnTo>
                  <a:pt x="77509" y="477603"/>
                </a:lnTo>
                <a:lnTo>
                  <a:pt x="81553" y="490247"/>
                </a:lnTo>
                <a:lnTo>
                  <a:pt x="80900" y="483869"/>
                </a:lnTo>
                <a:lnTo>
                  <a:pt x="78211" y="475574"/>
                </a:lnTo>
                <a:close/>
              </a:path>
              <a:path w="121919" h="915669">
                <a:moveTo>
                  <a:pt x="76949" y="479223"/>
                </a:moveTo>
                <a:lnTo>
                  <a:pt x="75560" y="483236"/>
                </a:lnTo>
                <a:lnTo>
                  <a:pt x="76338" y="486409"/>
                </a:lnTo>
                <a:lnTo>
                  <a:pt x="76949" y="487266"/>
                </a:lnTo>
                <a:lnTo>
                  <a:pt x="76949" y="479223"/>
                </a:lnTo>
                <a:close/>
              </a:path>
              <a:path w="121919" h="915669">
                <a:moveTo>
                  <a:pt x="74160" y="465464"/>
                </a:moveTo>
                <a:lnTo>
                  <a:pt x="74180" y="477603"/>
                </a:lnTo>
                <a:lnTo>
                  <a:pt x="75560" y="483236"/>
                </a:lnTo>
                <a:lnTo>
                  <a:pt x="76949" y="479223"/>
                </a:lnTo>
                <a:lnTo>
                  <a:pt x="76946" y="475574"/>
                </a:lnTo>
                <a:lnTo>
                  <a:pt x="74160" y="465464"/>
                </a:lnTo>
                <a:close/>
              </a:path>
              <a:path w="121919" h="915669">
                <a:moveTo>
                  <a:pt x="76949" y="475584"/>
                </a:moveTo>
                <a:lnTo>
                  <a:pt x="76949" y="479223"/>
                </a:lnTo>
                <a:lnTo>
                  <a:pt x="77509" y="477603"/>
                </a:lnTo>
                <a:lnTo>
                  <a:pt x="76949" y="475584"/>
                </a:lnTo>
                <a:close/>
              </a:path>
              <a:path w="121919" h="915669">
                <a:moveTo>
                  <a:pt x="76949" y="471679"/>
                </a:moveTo>
                <a:lnTo>
                  <a:pt x="76949" y="475584"/>
                </a:lnTo>
                <a:lnTo>
                  <a:pt x="77509" y="477603"/>
                </a:lnTo>
                <a:lnTo>
                  <a:pt x="78211" y="475574"/>
                </a:lnTo>
                <a:lnTo>
                  <a:pt x="76949" y="471679"/>
                </a:lnTo>
                <a:close/>
              </a:path>
              <a:path w="121919" h="915669">
                <a:moveTo>
                  <a:pt x="52200" y="470379"/>
                </a:moveTo>
                <a:lnTo>
                  <a:pt x="52200" y="476384"/>
                </a:lnTo>
                <a:lnTo>
                  <a:pt x="52863" y="474378"/>
                </a:lnTo>
                <a:lnTo>
                  <a:pt x="52200" y="470379"/>
                </a:lnTo>
                <a:close/>
              </a:path>
              <a:path w="121919" h="915669">
                <a:moveTo>
                  <a:pt x="74160" y="456040"/>
                </a:moveTo>
                <a:lnTo>
                  <a:pt x="74160" y="465464"/>
                </a:lnTo>
                <a:lnTo>
                  <a:pt x="76949" y="475584"/>
                </a:lnTo>
                <a:lnTo>
                  <a:pt x="76949" y="471679"/>
                </a:lnTo>
                <a:lnTo>
                  <a:pt x="76784" y="471169"/>
                </a:lnTo>
                <a:lnTo>
                  <a:pt x="74160" y="456040"/>
                </a:lnTo>
                <a:close/>
              </a:path>
              <a:path w="121919" h="915669">
                <a:moveTo>
                  <a:pt x="81603" y="389463"/>
                </a:moveTo>
                <a:lnTo>
                  <a:pt x="77162" y="405129"/>
                </a:lnTo>
                <a:lnTo>
                  <a:pt x="76949" y="405629"/>
                </a:lnTo>
                <a:lnTo>
                  <a:pt x="76949" y="471679"/>
                </a:lnTo>
                <a:lnTo>
                  <a:pt x="78211" y="475574"/>
                </a:lnTo>
                <a:lnTo>
                  <a:pt x="79735" y="471169"/>
                </a:lnTo>
                <a:lnTo>
                  <a:pt x="83879" y="457954"/>
                </a:lnTo>
                <a:lnTo>
                  <a:pt x="83811" y="422843"/>
                </a:lnTo>
                <a:lnTo>
                  <a:pt x="81831" y="400049"/>
                </a:lnTo>
                <a:lnTo>
                  <a:pt x="81704" y="397509"/>
                </a:lnTo>
                <a:lnTo>
                  <a:pt x="81603" y="389463"/>
                </a:lnTo>
                <a:close/>
              </a:path>
              <a:path w="121919" h="915669">
                <a:moveTo>
                  <a:pt x="112171" y="370829"/>
                </a:moveTo>
                <a:lnTo>
                  <a:pt x="111838" y="375919"/>
                </a:lnTo>
                <a:lnTo>
                  <a:pt x="107787" y="388619"/>
                </a:lnTo>
                <a:lnTo>
                  <a:pt x="106372" y="393519"/>
                </a:lnTo>
                <a:lnTo>
                  <a:pt x="106422" y="397509"/>
                </a:lnTo>
                <a:lnTo>
                  <a:pt x="108503" y="421462"/>
                </a:lnTo>
                <a:lnTo>
                  <a:pt x="108629" y="474859"/>
                </a:lnTo>
                <a:lnTo>
                  <a:pt x="111001" y="438149"/>
                </a:lnTo>
                <a:lnTo>
                  <a:pt x="111126" y="435609"/>
                </a:lnTo>
                <a:lnTo>
                  <a:pt x="111822" y="415289"/>
                </a:lnTo>
                <a:lnTo>
                  <a:pt x="112322" y="411583"/>
                </a:lnTo>
                <a:lnTo>
                  <a:pt x="112421" y="386079"/>
                </a:lnTo>
                <a:lnTo>
                  <a:pt x="113398" y="371537"/>
                </a:lnTo>
                <a:lnTo>
                  <a:pt x="112171" y="370829"/>
                </a:lnTo>
                <a:close/>
              </a:path>
              <a:path w="121919" h="915669">
                <a:moveTo>
                  <a:pt x="52199" y="353101"/>
                </a:moveTo>
                <a:lnTo>
                  <a:pt x="52200" y="470379"/>
                </a:lnTo>
                <a:lnTo>
                  <a:pt x="52863" y="474378"/>
                </a:lnTo>
                <a:lnTo>
                  <a:pt x="56441" y="463549"/>
                </a:lnTo>
                <a:lnTo>
                  <a:pt x="66855" y="429259"/>
                </a:lnTo>
                <a:lnTo>
                  <a:pt x="67029" y="428852"/>
                </a:lnTo>
                <a:lnTo>
                  <a:pt x="64629" y="416559"/>
                </a:lnTo>
                <a:lnTo>
                  <a:pt x="60415" y="392429"/>
                </a:lnTo>
                <a:lnTo>
                  <a:pt x="53835" y="361949"/>
                </a:lnTo>
                <a:lnTo>
                  <a:pt x="52199" y="353101"/>
                </a:lnTo>
                <a:close/>
              </a:path>
              <a:path w="121919" h="915669">
                <a:moveTo>
                  <a:pt x="76949" y="405629"/>
                </a:moveTo>
                <a:lnTo>
                  <a:pt x="71303" y="418846"/>
                </a:lnTo>
                <a:lnTo>
                  <a:pt x="72835" y="433069"/>
                </a:lnTo>
                <a:lnTo>
                  <a:pt x="74160" y="448309"/>
                </a:lnTo>
                <a:lnTo>
                  <a:pt x="74231" y="456448"/>
                </a:lnTo>
                <a:lnTo>
                  <a:pt x="76784" y="471169"/>
                </a:lnTo>
                <a:lnTo>
                  <a:pt x="76949" y="471679"/>
                </a:lnTo>
                <a:lnTo>
                  <a:pt x="76949" y="405629"/>
                </a:lnTo>
                <a:close/>
              </a:path>
              <a:path w="121919" h="915669">
                <a:moveTo>
                  <a:pt x="48137" y="331782"/>
                </a:moveTo>
                <a:lnTo>
                  <a:pt x="46432" y="358139"/>
                </a:lnTo>
                <a:lnTo>
                  <a:pt x="46243" y="391159"/>
                </a:lnTo>
                <a:lnTo>
                  <a:pt x="44763" y="418846"/>
                </a:lnTo>
                <a:lnTo>
                  <a:pt x="44684" y="421462"/>
                </a:lnTo>
                <a:lnTo>
                  <a:pt x="45289" y="424179"/>
                </a:lnTo>
                <a:lnTo>
                  <a:pt x="45788" y="436879"/>
                </a:lnTo>
                <a:lnTo>
                  <a:pt x="49389" y="449579"/>
                </a:lnTo>
                <a:lnTo>
                  <a:pt x="51489" y="466089"/>
                </a:lnTo>
                <a:lnTo>
                  <a:pt x="52200" y="470379"/>
                </a:lnTo>
                <a:lnTo>
                  <a:pt x="52191" y="353059"/>
                </a:lnTo>
                <a:lnTo>
                  <a:pt x="48905" y="335279"/>
                </a:lnTo>
                <a:lnTo>
                  <a:pt x="48137" y="331782"/>
                </a:lnTo>
                <a:close/>
              </a:path>
              <a:path w="121919" h="915669">
                <a:moveTo>
                  <a:pt x="68862" y="424561"/>
                </a:moveTo>
                <a:lnTo>
                  <a:pt x="67029" y="428852"/>
                </a:lnTo>
                <a:lnTo>
                  <a:pt x="69340" y="440689"/>
                </a:lnTo>
                <a:lnTo>
                  <a:pt x="73282" y="462279"/>
                </a:lnTo>
                <a:lnTo>
                  <a:pt x="74160" y="465464"/>
                </a:lnTo>
                <a:lnTo>
                  <a:pt x="74160" y="456040"/>
                </a:lnTo>
                <a:lnTo>
                  <a:pt x="69681" y="430529"/>
                </a:lnTo>
                <a:lnTo>
                  <a:pt x="68862" y="424561"/>
                </a:lnTo>
                <a:close/>
              </a:path>
              <a:path w="121919" h="915669">
                <a:moveTo>
                  <a:pt x="97362" y="428142"/>
                </a:moveTo>
                <a:lnTo>
                  <a:pt x="97387" y="457199"/>
                </a:lnTo>
                <a:lnTo>
                  <a:pt x="98910" y="462002"/>
                </a:lnTo>
                <a:lnTo>
                  <a:pt x="98828" y="447039"/>
                </a:lnTo>
                <a:lnTo>
                  <a:pt x="97820" y="431626"/>
                </a:lnTo>
                <a:lnTo>
                  <a:pt x="97362" y="428142"/>
                </a:lnTo>
                <a:close/>
              </a:path>
              <a:path w="121919" h="915669">
                <a:moveTo>
                  <a:pt x="83583" y="382480"/>
                </a:moveTo>
                <a:lnTo>
                  <a:pt x="81603" y="389463"/>
                </a:lnTo>
                <a:lnTo>
                  <a:pt x="81704" y="397509"/>
                </a:lnTo>
                <a:lnTo>
                  <a:pt x="81831" y="400049"/>
                </a:lnTo>
                <a:lnTo>
                  <a:pt x="83811" y="422843"/>
                </a:lnTo>
                <a:lnTo>
                  <a:pt x="83879" y="457954"/>
                </a:lnTo>
                <a:lnTo>
                  <a:pt x="87184" y="447415"/>
                </a:lnTo>
                <a:lnTo>
                  <a:pt x="87803" y="438149"/>
                </a:lnTo>
                <a:lnTo>
                  <a:pt x="87924" y="431626"/>
                </a:lnTo>
                <a:lnTo>
                  <a:pt x="87841" y="405129"/>
                </a:lnTo>
                <a:lnTo>
                  <a:pt x="84681" y="387349"/>
                </a:lnTo>
                <a:lnTo>
                  <a:pt x="83583" y="382480"/>
                </a:lnTo>
                <a:close/>
              </a:path>
              <a:path w="121919" h="915669">
                <a:moveTo>
                  <a:pt x="96664" y="422843"/>
                </a:moveTo>
                <a:lnTo>
                  <a:pt x="92892" y="431626"/>
                </a:lnTo>
                <a:lnTo>
                  <a:pt x="93667" y="435609"/>
                </a:lnTo>
                <a:lnTo>
                  <a:pt x="97257" y="456448"/>
                </a:lnTo>
                <a:lnTo>
                  <a:pt x="97257" y="427351"/>
                </a:lnTo>
                <a:lnTo>
                  <a:pt x="96664" y="422843"/>
                </a:lnTo>
                <a:close/>
              </a:path>
              <a:path w="121919" h="915669">
                <a:moveTo>
                  <a:pt x="71303" y="418846"/>
                </a:moveTo>
                <a:lnTo>
                  <a:pt x="68862" y="424561"/>
                </a:lnTo>
                <a:lnTo>
                  <a:pt x="69681" y="430529"/>
                </a:lnTo>
                <a:lnTo>
                  <a:pt x="74160" y="456040"/>
                </a:lnTo>
                <a:lnTo>
                  <a:pt x="74049" y="447039"/>
                </a:lnTo>
                <a:lnTo>
                  <a:pt x="72835" y="433069"/>
                </a:lnTo>
                <a:lnTo>
                  <a:pt x="71303" y="418846"/>
                </a:lnTo>
                <a:close/>
              </a:path>
              <a:path w="121919" h="915669">
                <a:moveTo>
                  <a:pt x="87897" y="436595"/>
                </a:moveTo>
                <a:lnTo>
                  <a:pt x="87184" y="447415"/>
                </a:lnTo>
                <a:lnTo>
                  <a:pt x="87850" y="445292"/>
                </a:lnTo>
                <a:lnTo>
                  <a:pt x="87897" y="436595"/>
                </a:lnTo>
                <a:close/>
              </a:path>
              <a:path w="121919" h="915669">
                <a:moveTo>
                  <a:pt x="88990" y="411583"/>
                </a:moveTo>
                <a:lnTo>
                  <a:pt x="88691" y="414019"/>
                </a:lnTo>
                <a:lnTo>
                  <a:pt x="87932" y="435609"/>
                </a:lnTo>
                <a:lnTo>
                  <a:pt x="87850" y="445292"/>
                </a:lnTo>
                <a:lnTo>
                  <a:pt x="90089" y="438149"/>
                </a:lnTo>
                <a:lnTo>
                  <a:pt x="92892" y="431626"/>
                </a:lnTo>
                <a:lnTo>
                  <a:pt x="88990" y="411583"/>
                </a:lnTo>
                <a:close/>
              </a:path>
              <a:path w="121919" h="915669">
                <a:moveTo>
                  <a:pt x="88016" y="406115"/>
                </a:moveTo>
                <a:lnTo>
                  <a:pt x="87897" y="436595"/>
                </a:lnTo>
                <a:lnTo>
                  <a:pt x="88691" y="414019"/>
                </a:lnTo>
                <a:lnTo>
                  <a:pt x="88990" y="411583"/>
                </a:lnTo>
                <a:lnTo>
                  <a:pt x="88016" y="406115"/>
                </a:lnTo>
                <a:close/>
              </a:path>
              <a:path w="121919" h="915669">
                <a:moveTo>
                  <a:pt x="91309" y="366320"/>
                </a:moveTo>
                <a:lnTo>
                  <a:pt x="90275" y="368299"/>
                </a:lnTo>
                <a:lnTo>
                  <a:pt x="90088" y="375919"/>
                </a:lnTo>
                <a:lnTo>
                  <a:pt x="89979" y="386079"/>
                </a:lnTo>
                <a:lnTo>
                  <a:pt x="90402" y="400049"/>
                </a:lnTo>
                <a:lnTo>
                  <a:pt x="88990" y="411583"/>
                </a:lnTo>
                <a:lnTo>
                  <a:pt x="92892" y="431626"/>
                </a:lnTo>
                <a:lnTo>
                  <a:pt x="96664" y="422843"/>
                </a:lnTo>
                <a:lnTo>
                  <a:pt x="95670" y="415289"/>
                </a:lnTo>
                <a:lnTo>
                  <a:pt x="95404" y="402589"/>
                </a:lnTo>
                <a:lnTo>
                  <a:pt x="93447" y="389889"/>
                </a:lnTo>
                <a:lnTo>
                  <a:pt x="92069" y="377189"/>
                </a:lnTo>
                <a:lnTo>
                  <a:pt x="91309" y="366320"/>
                </a:lnTo>
                <a:close/>
              </a:path>
              <a:path w="121919" h="915669">
                <a:moveTo>
                  <a:pt x="56157" y="243454"/>
                </a:moveTo>
                <a:lnTo>
                  <a:pt x="54753" y="261619"/>
                </a:lnTo>
                <a:lnTo>
                  <a:pt x="54042" y="285749"/>
                </a:lnTo>
                <a:lnTo>
                  <a:pt x="53920" y="288289"/>
                </a:lnTo>
                <a:lnTo>
                  <a:pt x="52228" y="313689"/>
                </a:lnTo>
                <a:lnTo>
                  <a:pt x="52199" y="353101"/>
                </a:lnTo>
                <a:lnTo>
                  <a:pt x="53835" y="361949"/>
                </a:lnTo>
                <a:lnTo>
                  <a:pt x="60415" y="392429"/>
                </a:lnTo>
                <a:lnTo>
                  <a:pt x="64629" y="416559"/>
                </a:lnTo>
                <a:lnTo>
                  <a:pt x="67029" y="428852"/>
                </a:lnTo>
                <a:lnTo>
                  <a:pt x="68862" y="424561"/>
                </a:lnTo>
                <a:lnTo>
                  <a:pt x="65500" y="400049"/>
                </a:lnTo>
                <a:lnTo>
                  <a:pt x="65199" y="386079"/>
                </a:lnTo>
                <a:lnTo>
                  <a:pt x="61598" y="368299"/>
                </a:lnTo>
                <a:lnTo>
                  <a:pt x="61004" y="354329"/>
                </a:lnTo>
                <a:lnTo>
                  <a:pt x="59203" y="340359"/>
                </a:lnTo>
                <a:lnTo>
                  <a:pt x="57496" y="322579"/>
                </a:lnTo>
                <a:lnTo>
                  <a:pt x="55806" y="305766"/>
                </a:lnTo>
                <a:lnTo>
                  <a:pt x="55709" y="257809"/>
                </a:lnTo>
                <a:lnTo>
                  <a:pt x="57241" y="248595"/>
                </a:lnTo>
                <a:lnTo>
                  <a:pt x="56157" y="243454"/>
                </a:lnTo>
                <a:close/>
              </a:path>
              <a:path w="121919" h="915669">
                <a:moveTo>
                  <a:pt x="97257" y="421462"/>
                </a:moveTo>
                <a:lnTo>
                  <a:pt x="96664" y="422843"/>
                </a:lnTo>
                <a:lnTo>
                  <a:pt x="97257" y="427351"/>
                </a:lnTo>
                <a:lnTo>
                  <a:pt x="97257" y="421462"/>
                </a:lnTo>
                <a:close/>
              </a:path>
              <a:path w="121919" h="915669">
                <a:moveTo>
                  <a:pt x="57241" y="248595"/>
                </a:moveTo>
                <a:lnTo>
                  <a:pt x="55920" y="256539"/>
                </a:lnTo>
                <a:lnTo>
                  <a:pt x="55806" y="305766"/>
                </a:lnTo>
                <a:lnTo>
                  <a:pt x="57984" y="327659"/>
                </a:lnTo>
                <a:lnTo>
                  <a:pt x="59203" y="340359"/>
                </a:lnTo>
                <a:lnTo>
                  <a:pt x="61004" y="354329"/>
                </a:lnTo>
                <a:lnTo>
                  <a:pt x="61598" y="368299"/>
                </a:lnTo>
                <a:lnTo>
                  <a:pt x="65199" y="386079"/>
                </a:lnTo>
                <a:lnTo>
                  <a:pt x="65500" y="400049"/>
                </a:lnTo>
                <a:lnTo>
                  <a:pt x="68862" y="424561"/>
                </a:lnTo>
                <a:lnTo>
                  <a:pt x="71303" y="418846"/>
                </a:lnTo>
                <a:lnTo>
                  <a:pt x="70920" y="415289"/>
                </a:lnTo>
                <a:lnTo>
                  <a:pt x="69541" y="400049"/>
                </a:lnTo>
                <a:lnTo>
                  <a:pt x="67320" y="386079"/>
                </a:lnTo>
                <a:lnTo>
                  <a:pt x="68386" y="372109"/>
                </a:lnTo>
                <a:lnTo>
                  <a:pt x="64627" y="359409"/>
                </a:lnTo>
                <a:lnTo>
                  <a:pt x="64080" y="345439"/>
                </a:lnTo>
                <a:lnTo>
                  <a:pt x="63972" y="286644"/>
                </a:lnTo>
                <a:lnTo>
                  <a:pt x="61652" y="273049"/>
                </a:lnTo>
                <a:lnTo>
                  <a:pt x="57241" y="248595"/>
                </a:lnTo>
                <a:close/>
              </a:path>
              <a:path w="121919" h="915669">
                <a:moveTo>
                  <a:pt x="96326" y="363219"/>
                </a:moveTo>
                <a:lnTo>
                  <a:pt x="92264" y="364489"/>
                </a:lnTo>
                <a:lnTo>
                  <a:pt x="91309" y="366320"/>
                </a:lnTo>
                <a:lnTo>
                  <a:pt x="92069" y="377189"/>
                </a:lnTo>
                <a:lnTo>
                  <a:pt x="93447" y="389889"/>
                </a:lnTo>
                <a:lnTo>
                  <a:pt x="95404" y="402589"/>
                </a:lnTo>
                <a:lnTo>
                  <a:pt x="95670" y="415289"/>
                </a:lnTo>
                <a:lnTo>
                  <a:pt x="96664" y="422843"/>
                </a:lnTo>
                <a:lnTo>
                  <a:pt x="97257" y="421462"/>
                </a:lnTo>
                <a:lnTo>
                  <a:pt x="97257" y="363554"/>
                </a:lnTo>
                <a:lnTo>
                  <a:pt x="96326" y="363219"/>
                </a:lnTo>
                <a:close/>
              </a:path>
              <a:path w="121919" h="915669">
                <a:moveTo>
                  <a:pt x="32305" y="250417"/>
                </a:moveTo>
                <a:lnTo>
                  <a:pt x="30960" y="271779"/>
                </a:lnTo>
                <a:lnTo>
                  <a:pt x="31054" y="307339"/>
                </a:lnTo>
                <a:lnTo>
                  <a:pt x="31220" y="316229"/>
                </a:lnTo>
                <a:lnTo>
                  <a:pt x="36465" y="358139"/>
                </a:lnTo>
                <a:lnTo>
                  <a:pt x="37097" y="370844"/>
                </a:lnTo>
                <a:lnTo>
                  <a:pt x="40911" y="391159"/>
                </a:lnTo>
                <a:lnTo>
                  <a:pt x="41329" y="406399"/>
                </a:lnTo>
                <a:lnTo>
                  <a:pt x="44635" y="421244"/>
                </a:lnTo>
                <a:lnTo>
                  <a:pt x="46243" y="391159"/>
                </a:lnTo>
                <a:lnTo>
                  <a:pt x="46432" y="358139"/>
                </a:lnTo>
                <a:lnTo>
                  <a:pt x="48137" y="331782"/>
                </a:lnTo>
                <a:lnTo>
                  <a:pt x="41936" y="303529"/>
                </a:lnTo>
                <a:lnTo>
                  <a:pt x="37279" y="276859"/>
                </a:lnTo>
                <a:lnTo>
                  <a:pt x="32900" y="253403"/>
                </a:lnTo>
                <a:lnTo>
                  <a:pt x="32305" y="250417"/>
                </a:lnTo>
                <a:close/>
              </a:path>
              <a:path w="121919" h="915669">
                <a:moveTo>
                  <a:pt x="97370" y="363595"/>
                </a:moveTo>
                <a:lnTo>
                  <a:pt x="97362" y="421219"/>
                </a:lnTo>
                <a:lnTo>
                  <a:pt x="100454" y="414019"/>
                </a:lnTo>
                <a:lnTo>
                  <a:pt x="106372" y="393519"/>
                </a:lnTo>
                <a:lnTo>
                  <a:pt x="97370" y="363595"/>
                </a:lnTo>
                <a:close/>
              </a:path>
              <a:path w="121919" h="915669">
                <a:moveTo>
                  <a:pt x="64080" y="287274"/>
                </a:moveTo>
                <a:lnTo>
                  <a:pt x="64080" y="345439"/>
                </a:lnTo>
                <a:lnTo>
                  <a:pt x="64627" y="359409"/>
                </a:lnTo>
                <a:lnTo>
                  <a:pt x="68217" y="371537"/>
                </a:lnTo>
                <a:lnTo>
                  <a:pt x="68289" y="373379"/>
                </a:lnTo>
                <a:lnTo>
                  <a:pt x="67320" y="386079"/>
                </a:lnTo>
                <a:lnTo>
                  <a:pt x="69541" y="400049"/>
                </a:lnTo>
                <a:lnTo>
                  <a:pt x="70920" y="415289"/>
                </a:lnTo>
                <a:lnTo>
                  <a:pt x="71303" y="418846"/>
                </a:lnTo>
                <a:lnTo>
                  <a:pt x="76949" y="405629"/>
                </a:lnTo>
                <a:lnTo>
                  <a:pt x="76949" y="351659"/>
                </a:lnTo>
                <a:lnTo>
                  <a:pt x="73155" y="330199"/>
                </a:lnTo>
                <a:lnTo>
                  <a:pt x="66205" y="299719"/>
                </a:lnTo>
                <a:lnTo>
                  <a:pt x="64080" y="287274"/>
                </a:lnTo>
                <a:close/>
              </a:path>
              <a:path w="121919" h="915669">
                <a:moveTo>
                  <a:pt x="90275" y="368299"/>
                </a:moveTo>
                <a:lnTo>
                  <a:pt x="89026" y="370829"/>
                </a:lnTo>
                <a:lnTo>
                  <a:pt x="88115" y="384809"/>
                </a:lnTo>
                <a:lnTo>
                  <a:pt x="88066" y="406399"/>
                </a:lnTo>
                <a:lnTo>
                  <a:pt x="88990" y="411583"/>
                </a:lnTo>
                <a:lnTo>
                  <a:pt x="90402" y="400049"/>
                </a:lnTo>
                <a:lnTo>
                  <a:pt x="89979" y="386079"/>
                </a:lnTo>
                <a:lnTo>
                  <a:pt x="90088" y="375919"/>
                </a:lnTo>
                <a:lnTo>
                  <a:pt x="90275" y="368299"/>
                </a:lnTo>
                <a:close/>
              </a:path>
              <a:path w="121919" h="915669">
                <a:moveTo>
                  <a:pt x="113398" y="371537"/>
                </a:moveTo>
                <a:lnTo>
                  <a:pt x="112507" y="384809"/>
                </a:lnTo>
                <a:lnTo>
                  <a:pt x="112421" y="410852"/>
                </a:lnTo>
                <a:lnTo>
                  <a:pt x="113537" y="402589"/>
                </a:lnTo>
                <a:lnTo>
                  <a:pt x="114170" y="380999"/>
                </a:lnTo>
                <a:lnTo>
                  <a:pt x="114390" y="372109"/>
                </a:lnTo>
                <a:lnTo>
                  <a:pt x="113398" y="371537"/>
                </a:lnTo>
                <a:close/>
              </a:path>
              <a:path w="121919" h="915669">
                <a:moveTo>
                  <a:pt x="89018" y="370844"/>
                </a:moveTo>
                <a:lnTo>
                  <a:pt x="84002" y="380999"/>
                </a:lnTo>
                <a:lnTo>
                  <a:pt x="83583" y="382480"/>
                </a:lnTo>
                <a:lnTo>
                  <a:pt x="84681" y="387349"/>
                </a:lnTo>
                <a:lnTo>
                  <a:pt x="88016" y="406115"/>
                </a:lnTo>
                <a:lnTo>
                  <a:pt x="88115" y="384809"/>
                </a:lnTo>
                <a:lnTo>
                  <a:pt x="89018" y="370844"/>
                </a:lnTo>
                <a:close/>
              </a:path>
              <a:path w="121919" h="915669">
                <a:moveTo>
                  <a:pt x="76949" y="351659"/>
                </a:moveTo>
                <a:lnTo>
                  <a:pt x="76949" y="405629"/>
                </a:lnTo>
                <a:lnTo>
                  <a:pt x="77162" y="405129"/>
                </a:lnTo>
                <a:lnTo>
                  <a:pt x="81482" y="389889"/>
                </a:lnTo>
                <a:lnTo>
                  <a:pt x="81401" y="373379"/>
                </a:lnTo>
                <a:lnTo>
                  <a:pt x="81325" y="372468"/>
                </a:lnTo>
                <a:lnTo>
                  <a:pt x="78094" y="358139"/>
                </a:lnTo>
                <a:lnTo>
                  <a:pt x="76949" y="351659"/>
                </a:lnTo>
                <a:close/>
              </a:path>
              <a:path w="121919" h="915669">
                <a:moveTo>
                  <a:pt x="105704" y="367095"/>
                </a:moveTo>
                <a:lnTo>
                  <a:pt x="106005" y="370829"/>
                </a:lnTo>
                <a:lnTo>
                  <a:pt x="106124" y="373379"/>
                </a:lnTo>
                <a:lnTo>
                  <a:pt x="106372" y="393519"/>
                </a:lnTo>
                <a:lnTo>
                  <a:pt x="107787" y="388619"/>
                </a:lnTo>
                <a:lnTo>
                  <a:pt x="111838" y="375919"/>
                </a:lnTo>
                <a:lnTo>
                  <a:pt x="112171" y="370829"/>
                </a:lnTo>
                <a:lnTo>
                  <a:pt x="105704" y="367095"/>
                </a:lnTo>
                <a:close/>
              </a:path>
              <a:path w="121919" h="915669">
                <a:moveTo>
                  <a:pt x="81325" y="372468"/>
                </a:moveTo>
                <a:lnTo>
                  <a:pt x="81401" y="373379"/>
                </a:lnTo>
                <a:lnTo>
                  <a:pt x="81603" y="389463"/>
                </a:lnTo>
                <a:lnTo>
                  <a:pt x="83583" y="382480"/>
                </a:lnTo>
                <a:lnTo>
                  <a:pt x="81325" y="372468"/>
                </a:lnTo>
                <a:close/>
              </a:path>
              <a:path w="121919" h="915669">
                <a:moveTo>
                  <a:pt x="77465" y="306288"/>
                </a:moveTo>
                <a:lnTo>
                  <a:pt x="79585" y="351659"/>
                </a:lnTo>
                <a:lnTo>
                  <a:pt x="83583" y="382480"/>
                </a:lnTo>
                <a:lnTo>
                  <a:pt x="84002" y="380999"/>
                </a:lnTo>
                <a:lnTo>
                  <a:pt x="89019" y="370829"/>
                </a:lnTo>
                <a:lnTo>
                  <a:pt x="90058" y="354770"/>
                </a:lnTo>
                <a:lnTo>
                  <a:pt x="88830" y="345439"/>
                </a:lnTo>
                <a:lnTo>
                  <a:pt x="88830" y="308609"/>
                </a:lnTo>
                <a:lnTo>
                  <a:pt x="83300" y="308609"/>
                </a:lnTo>
                <a:lnTo>
                  <a:pt x="78506" y="307339"/>
                </a:lnTo>
                <a:lnTo>
                  <a:pt x="77465" y="306288"/>
                </a:lnTo>
                <a:close/>
              </a:path>
              <a:path w="121919" h="915669">
                <a:moveTo>
                  <a:pt x="77262" y="309197"/>
                </a:moveTo>
                <a:lnTo>
                  <a:pt x="76949" y="313689"/>
                </a:lnTo>
                <a:lnTo>
                  <a:pt x="76972" y="351789"/>
                </a:lnTo>
                <a:lnTo>
                  <a:pt x="78094" y="358139"/>
                </a:lnTo>
                <a:lnTo>
                  <a:pt x="81325" y="372468"/>
                </a:lnTo>
                <a:lnTo>
                  <a:pt x="79585" y="351659"/>
                </a:lnTo>
                <a:lnTo>
                  <a:pt x="77767" y="326389"/>
                </a:lnTo>
                <a:lnTo>
                  <a:pt x="77262" y="309197"/>
                </a:lnTo>
                <a:close/>
              </a:path>
              <a:path w="121919" h="915669">
                <a:moveTo>
                  <a:pt x="115619" y="198119"/>
                </a:moveTo>
                <a:lnTo>
                  <a:pt x="109214" y="198119"/>
                </a:lnTo>
                <a:lnTo>
                  <a:pt x="106524" y="201987"/>
                </a:lnTo>
                <a:lnTo>
                  <a:pt x="112201" y="205739"/>
                </a:lnTo>
                <a:lnTo>
                  <a:pt x="108846" y="218439"/>
                </a:lnTo>
                <a:lnTo>
                  <a:pt x="106678" y="232409"/>
                </a:lnTo>
                <a:lnTo>
                  <a:pt x="101423" y="256539"/>
                </a:lnTo>
                <a:lnTo>
                  <a:pt x="99009" y="278129"/>
                </a:lnTo>
                <a:lnTo>
                  <a:pt x="98176" y="282882"/>
                </a:lnTo>
                <a:lnTo>
                  <a:pt x="101782" y="304799"/>
                </a:lnTo>
                <a:lnTo>
                  <a:pt x="102475" y="325119"/>
                </a:lnTo>
                <a:lnTo>
                  <a:pt x="104268" y="349249"/>
                </a:lnTo>
                <a:lnTo>
                  <a:pt x="105164" y="360380"/>
                </a:lnTo>
                <a:lnTo>
                  <a:pt x="105928" y="360679"/>
                </a:lnTo>
                <a:lnTo>
                  <a:pt x="110097" y="363219"/>
                </a:lnTo>
                <a:lnTo>
                  <a:pt x="112337" y="368299"/>
                </a:lnTo>
                <a:lnTo>
                  <a:pt x="112171" y="370829"/>
                </a:lnTo>
                <a:lnTo>
                  <a:pt x="113398" y="371537"/>
                </a:lnTo>
                <a:lnTo>
                  <a:pt x="114525" y="354770"/>
                </a:lnTo>
                <a:lnTo>
                  <a:pt x="114619" y="349249"/>
                </a:lnTo>
                <a:lnTo>
                  <a:pt x="114941" y="323849"/>
                </a:lnTo>
                <a:lnTo>
                  <a:pt x="118875" y="266699"/>
                </a:lnTo>
                <a:lnTo>
                  <a:pt x="119613" y="246379"/>
                </a:lnTo>
                <a:lnTo>
                  <a:pt x="120900" y="235055"/>
                </a:lnTo>
                <a:lnTo>
                  <a:pt x="120986" y="209549"/>
                </a:lnTo>
                <a:lnTo>
                  <a:pt x="121173" y="203146"/>
                </a:lnTo>
                <a:lnTo>
                  <a:pt x="115619" y="198119"/>
                </a:lnTo>
                <a:close/>
              </a:path>
              <a:path w="121919" h="915669">
                <a:moveTo>
                  <a:pt x="90058" y="354770"/>
                </a:moveTo>
                <a:lnTo>
                  <a:pt x="89018" y="370844"/>
                </a:lnTo>
                <a:lnTo>
                  <a:pt x="90275" y="368299"/>
                </a:lnTo>
                <a:lnTo>
                  <a:pt x="91140" y="365759"/>
                </a:lnTo>
                <a:lnTo>
                  <a:pt x="91092" y="363219"/>
                </a:lnTo>
                <a:lnTo>
                  <a:pt x="91003" y="361949"/>
                </a:lnTo>
                <a:lnTo>
                  <a:pt x="90058" y="354770"/>
                </a:lnTo>
                <a:close/>
              </a:path>
              <a:path w="121919" h="915669">
                <a:moveTo>
                  <a:pt x="105164" y="360380"/>
                </a:moveTo>
                <a:lnTo>
                  <a:pt x="105704" y="367095"/>
                </a:lnTo>
                <a:lnTo>
                  <a:pt x="112171" y="370829"/>
                </a:lnTo>
                <a:lnTo>
                  <a:pt x="112337" y="368299"/>
                </a:lnTo>
                <a:lnTo>
                  <a:pt x="110097" y="363219"/>
                </a:lnTo>
                <a:lnTo>
                  <a:pt x="105928" y="360679"/>
                </a:lnTo>
                <a:lnTo>
                  <a:pt x="105164" y="360380"/>
                </a:lnTo>
                <a:close/>
              </a:path>
              <a:path w="121919" h="915669">
                <a:moveTo>
                  <a:pt x="91247" y="365443"/>
                </a:moveTo>
                <a:lnTo>
                  <a:pt x="90275" y="368299"/>
                </a:lnTo>
                <a:lnTo>
                  <a:pt x="91309" y="366320"/>
                </a:lnTo>
                <a:lnTo>
                  <a:pt x="91247" y="365443"/>
                </a:lnTo>
                <a:close/>
              </a:path>
              <a:path w="121919" h="915669">
                <a:moveTo>
                  <a:pt x="99444" y="358139"/>
                </a:moveTo>
                <a:lnTo>
                  <a:pt x="97388" y="359257"/>
                </a:lnTo>
                <a:lnTo>
                  <a:pt x="97370" y="363595"/>
                </a:lnTo>
                <a:lnTo>
                  <a:pt x="103391" y="365759"/>
                </a:lnTo>
                <a:lnTo>
                  <a:pt x="105704" y="367095"/>
                </a:lnTo>
                <a:lnTo>
                  <a:pt x="105164" y="360380"/>
                </a:lnTo>
                <a:lnTo>
                  <a:pt x="99444" y="358139"/>
                </a:lnTo>
                <a:close/>
              </a:path>
              <a:path w="121919" h="915669">
                <a:moveTo>
                  <a:pt x="97257" y="359328"/>
                </a:moveTo>
                <a:lnTo>
                  <a:pt x="92436" y="361949"/>
                </a:lnTo>
                <a:lnTo>
                  <a:pt x="91247" y="365443"/>
                </a:lnTo>
                <a:lnTo>
                  <a:pt x="91309" y="366320"/>
                </a:lnTo>
                <a:lnTo>
                  <a:pt x="92264" y="364489"/>
                </a:lnTo>
                <a:lnTo>
                  <a:pt x="96326" y="363219"/>
                </a:lnTo>
                <a:lnTo>
                  <a:pt x="97257" y="363219"/>
                </a:lnTo>
                <a:lnTo>
                  <a:pt x="97257" y="359328"/>
                </a:lnTo>
                <a:close/>
              </a:path>
              <a:path w="121919" h="915669">
                <a:moveTo>
                  <a:pt x="96879" y="290278"/>
                </a:moveTo>
                <a:lnTo>
                  <a:pt x="95670" y="297179"/>
                </a:lnTo>
                <a:lnTo>
                  <a:pt x="94503" y="300989"/>
                </a:lnTo>
                <a:lnTo>
                  <a:pt x="91971" y="302595"/>
                </a:lnTo>
                <a:lnTo>
                  <a:pt x="90558" y="322579"/>
                </a:lnTo>
                <a:lnTo>
                  <a:pt x="90184" y="351789"/>
                </a:lnTo>
                <a:lnTo>
                  <a:pt x="90058" y="354770"/>
                </a:lnTo>
                <a:lnTo>
                  <a:pt x="91003" y="361949"/>
                </a:lnTo>
                <a:lnTo>
                  <a:pt x="91247" y="365443"/>
                </a:lnTo>
                <a:lnTo>
                  <a:pt x="92436" y="361949"/>
                </a:lnTo>
                <a:lnTo>
                  <a:pt x="97257" y="359328"/>
                </a:lnTo>
                <a:lnTo>
                  <a:pt x="97132" y="322579"/>
                </a:lnTo>
                <a:lnTo>
                  <a:pt x="97005" y="308609"/>
                </a:lnTo>
                <a:lnTo>
                  <a:pt x="96879" y="290278"/>
                </a:lnTo>
                <a:close/>
              </a:path>
              <a:path w="121919" h="915669">
                <a:moveTo>
                  <a:pt x="97257" y="363219"/>
                </a:moveTo>
                <a:lnTo>
                  <a:pt x="96326" y="363219"/>
                </a:lnTo>
                <a:lnTo>
                  <a:pt x="97257" y="363554"/>
                </a:lnTo>
                <a:lnTo>
                  <a:pt x="97257" y="363219"/>
                </a:lnTo>
                <a:close/>
              </a:path>
              <a:path w="121919" h="915669">
                <a:moveTo>
                  <a:pt x="104983" y="358139"/>
                </a:moveTo>
                <a:lnTo>
                  <a:pt x="99444" y="358139"/>
                </a:lnTo>
                <a:lnTo>
                  <a:pt x="105164" y="360380"/>
                </a:lnTo>
                <a:lnTo>
                  <a:pt x="104983" y="358139"/>
                </a:lnTo>
                <a:close/>
              </a:path>
              <a:path w="121919" h="915669">
                <a:moveTo>
                  <a:pt x="97516" y="286644"/>
                </a:moveTo>
                <a:lnTo>
                  <a:pt x="96879" y="290278"/>
                </a:lnTo>
                <a:lnTo>
                  <a:pt x="97005" y="308609"/>
                </a:lnTo>
                <a:lnTo>
                  <a:pt x="97132" y="322579"/>
                </a:lnTo>
                <a:lnTo>
                  <a:pt x="97257" y="359328"/>
                </a:lnTo>
                <a:lnTo>
                  <a:pt x="97388" y="359257"/>
                </a:lnTo>
                <a:lnTo>
                  <a:pt x="97506" y="330199"/>
                </a:lnTo>
                <a:lnTo>
                  <a:pt x="97516" y="286644"/>
                </a:lnTo>
                <a:close/>
              </a:path>
              <a:path w="121919" h="915669">
                <a:moveTo>
                  <a:pt x="98176" y="282882"/>
                </a:moveTo>
                <a:lnTo>
                  <a:pt x="97516" y="286644"/>
                </a:lnTo>
                <a:lnTo>
                  <a:pt x="97506" y="330199"/>
                </a:lnTo>
                <a:lnTo>
                  <a:pt x="97388" y="359257"/>
                </a:lnTo>
                <a:lnTo>
                  <a:pt x="99444" y="358139"/>
                </a:lnTo>
                <a:lnTo>
                  <a:pt x="104983" y="358139"/>
                </a:lnTo>
                <a:lnTo>
                  <a:pt x="104268" y="349249"/>
                </a:lnTo>
                <a:lnTo>
                  <a:pt x="102475" y="325119"/>
                </a:lnTo>
                <a:lnTo>
                  <a:pt x="101782" y="304799"/>
                </a:lnTo>
                <a:lnTo>
                  <a:pt x="98176" y="282882"/>
                </a:lnTo>
                <a:close/>
              </a:path>
              <a:path w="121919" h="915669">
                <a:moveTo>
                  <a:pt x="88830" y="303251"/>
                </a:moveTo>
                <a:lnTo>
                  <a:pt x="88830" y="345439"/>
                </a:lnTo>
                <a:lnTo>
                  <a:pt x="90058" y="354770"/>
                </a:lnTo>
                <a:lnTo>
                  <a:pt x="90184" y="351789"/>
                </a:lnTo>
                <a:lnTo>
                  <a:pt x="90558" y="322579"/>
                </a:lnTo>
                <a:lnTo>
                  <a:pt x="91905" y="303529"/>
                </a:lnTo>
                <a:lnTo>
                  <a:pt x="90497" y="303529"/>
                </a:lnTo>
                <a:lnTo>
                  <a:pt x="88830" y="303251"/>
                </a:lnTo>
                <a:close/>
              </a:path>
              <a:path w="121919" h="915669">
                <a:moveTo>
                  <a:pt x="45748" y="202968"/>
                </a:moveTo>
                <a:lnTo>
                  <a:pt x="47889" y="209549"/>
                </a:lnTo>
                <a:lnTo>
                  <a:pt x="48381" y="218439"/>
                </a:lnTo>
                <a:lnTo>
                  <a:pt x="48486" y="326389"/>
                </a:lnTo>
                <a:lnTo>
                  <a:pt x="48137" y="331782"/>
                </a:lnTo>
                <a:lnTo>
                  <a:pt x="48905" y="335279"/>
                </a:lnTo>
                <a:lnTo>
                  <a:pt x="52199" y="353101"/>
                </a:lnTo>
                <a:lnTo>
                  <a:pt x="52228" y="313689"/>
                </a:lnTo>
                <a:lnTo>
                  <a:pt x="53920" y="288289"/>
                </a:lnTo>
                <a:lnTo>
                  <a:pt x="54042" y="285749"/>
                </a:lnTo>
                <a:lnTo>
                  <a:pt x="54753" y="261619"/>
                </a:lnTo>
                <a:lnTo>
                  <a:pt x="56157" y="243454"/>
                </a:lnTo>
                <a:lnTo>
                  <a:pt x="53291" y="229869"/>
                </a:lnTo>
                <a:lnTo>
                  <a:pt x="50853" y="214629"/>
                </a:lnTo>
                <a:lnTo>
                  <a:pt x="47865" y="205739"/>
                </a:lnTo>
                <a:lnTo>
                  <a:pt x="45748" y="202968"/>
                </a:lnTo>
                <a:close/>
              </a:path>
              <a:path w="121919" h="915669">
                <a:moveTo>
                  <a:pt x="69373" y="196608"/>
                </a:moveTo>
                <a:lnTo>
                  <a:pt x="67171" y="205739"/>
                </a:lnTo>
                <a:lnTo>
                  <a:pt x="64080" y="216721"/>
                </a:lnTo>
                <a:lnTo>
                  <a:pt x="64080" y="287274"/>
                </a:lnTo>
                <a:lnTo>
                  <a:pt x="66205" y="299719"/>
                </a:lnTo>
                <a:lnTo>
                  <a:pt x="73155" y="330199"/>
                </a:lnTo>
                <a:lnTo>
                  <a:pt x="76949" y="351659"/>
                </a:lnTo>
                <a:lnTo>
                  <a:pt x="76949" y="313689"/>
                </a:lnTo>
                <a:lnTo>
                  <a:pt x="77262" y="309197"/>
                </a:lnTo>
                <a:lnTo>
                  <a:pt x="77208" y="307339"/>
                </a:lnTo>
                <a:lnTo>
                  <a:pt x="76949" y="305766"/>
                </a:lnTo>
                <a:lnTo>
                  <a:pt x="74736" y="303529"/>
                </a:lnTo>
                <a:lnTo>
                  <a:pt x="72806" y="297980"/>
                </a:lnTo>
                <a:lnTo>
                  <a:pt x="70920" y="297179"/>
                </a:lnTo>
                <a:lnTo>
                  <a:pt x="70844" y="214629"/>
                </a:lnTo>
                <a:lnTo>
                  <a:pt x="69373" y="196608"/>
                </a:lnTo>
                <a:close/>
              </a:path>
              <a:path w="121919" h="915669">
                <a:moveTo>
                  <a:pt x="43008" y="200109"/>
                </a:moveTo>
                <a:lnTo>
                  <a:pt x="38608" y="217169"/>
                </a:lnTo>
                <a:lnTo>
                  <a:pt x="35307" y="229869"/>
                </a:lnTo>
                <a:lnTo>
                  <a:pt x="32560" y="246379"/>
                </a:lnTo>
                <a:lnTo>
                  <a:pt x="32305" y="250417"/>
                </a:lnTo>
                <a:lnTo>
                  <a:pt x="33018" y="253999"/>
                </a:lnTo>
                <a:lnTo>
                  <a:pt x="37279" y="276859"/>
                </a:lnTo>
                <a:lnTo>
                  <a:pt x="41936" y="303529"/>
                </a:lnTo>
                <a:lnTo>
                  <a:pt x="48137" y="331782"/>
                </a:lnTo>
                <a:lnTo>
                  <a:pt x="48486" y="326389"/>
                </a:lnTo>
                <a:lnTo>
                  <a:pt x="48522" y="220979"/>
                </a:lnTo>
                <a:lnTo>
                  <a:pt x="47889" y="209549"/>
                </a:lnTo>
                <a:lnTo>
                  <a:pt x="45748" y="202968"/>
                </a:lnTo>
                <a:lnTo>
                  <a:pt x="43984" y="200659"/>
                </a:lnTo>
                <a:lnTo>
                  <a:pt x="43008" y="200109"/>
                </a:lnTo>
                <a:close/>
              </a:path>
              <a:path w="121919" h="915669">
                <a:moveTo>
                  <a:pt x="76949" y="305766"/>
                </a:moveTo>
                <a:lnTo>
                  <a:pt x="77208" y="307339"/>
                </a:lnTo>
                <a:lnTo>
                  <a:pt x="77262" y="309197"/>
                </a:lnTo>
                <a:lnTo>
                  <a:pt x="77465" y="306288"/>
                </a:lnTo>
                <a:lnTo>
                  <a:pt x="76949" y="305766"/>
                </a:lnTo>
                <a:close/>
              </a:path>
              <a:path w="121919" h="915669">
                <a:moveTo>
                  <a:pt x="77895" y="300139"/>
                </a:moveTo>
                <a:lnTo>
                  <a:pt x="77465" y="306288"/>
                </a:lnTo>
                <a:lnTo>
                  <a:pt x="78506" y="307339"/>
                </a:lnTo>
                <a:lnTo>
                  <a:pt x="83300" y="308609"/>
                </a:lnTo>
                <a:lnTo>
                  <a:pt x="87216" y="302982"/>
                </a:lnTo>
                <a:lnTo>
                  <a:pt x="82891" y="302259"/>
                </a:lnTo>
                <a:lnTo>
                  <a:pt x="77895" y="300139"/>
                </a:lnTo>
                <a:close/>
              </a:path>
              <a:path w="121919" h="915669">
                <a:moveTo>
                  <a:pt x="87216" y="302982"/>
                </a:moveTo>
                <a:lnTo>
                  <a:pt x="83300" y="308609"/>
                </a:lnTo>
                <a:lnTo>
                  <a:pt x="88830" y="308609"/>
                </a:lnTo>
                <a:lnTo>
                  <a:pt x="88830" y="303251"/>
                </a:lnTo>
                <a:lnTo>
                  <a:pt x="87216" y="302982"/>
                </a:lnTo>
                <a:close/>
              </a:path>
              <a:path w="121919" h="915669">
                <a:moveTo>
                  <a:pt x="75883" y="299285"/>
                </a:moveTo>
                <a:lnTo>
                  <a:pt x="76949" y="305766"/>
                </a:lnTo>
                <a:lnTo>
                  <a:pt x="77465" y="306288"/>
                </a:lnTo>
                <a:lnTo>
                  <a:pt x="77895" y="300139"/>
                </a:lnTo>
                <a:lnTo>
                  <a:pt x="75883" y="299285"/>
                </a:lnTo>
                <a:close/>
              </a:path>
              <a:path w="121919" h="915669">
                <a:moveTo>
                  <a:pt x="72806" y="297980"/>
                </a:moveTo>
                <a:lnTo>
                  <a:pt x="74736" y="303529"/>
                </a:lnTo>
                <a:lnTo>
                  <a:pt x="76949" y="305766"/>
                </a:lnTo>
                <a:lnTo>
                  <a:pt x="75883" y="299285"/>
                </a:lnTo>
                <a:lnTo>
                  <a:pt x="72806" y="297980"/>
                </a:lnTo>
                <a:close/>
              </a:path>
              <a:path w="121919" h="915669">
                <a:moveTo>
                  <a:pt x="92479" y="295416"/>
                </a:moveTo>
                <a:lnTo>
                  <a:pt x="88830" y="300661"/>
                </a:lnTo>
                <a:lnTo>
                  <a:pt x="88830" y="303251"/>
                </a:lnTo>
                <a:lnTo>
                  <a:pt x="90497" y="303529"/>
                </a:lnTo>
                <a:lnTo>
                  <a:pt x="91971" y="302595"/>
                </a:lnTo>
                <a:lnTo>
                  <a:pt x="92479" y="295416"/>
                </a:lnTo>
                <a:close/>
              </a:path>
              <a:path w="121919" h="915669">
                <a:moveTo>
                  <a:pt x="91971" y="302595"/>
                </a:moveTo>
                <a:lnTo>
                  <a:pt x="90497" y="303529"/>
                </a:lnTo>
                <a:lnTo>
                  <a:pt x="91905" y="303529"/>
                </a:lnTo>
                <a:lnTo>
                  <a:pt x="91971" y="302595"/>
                </a:lnTo>
                <a:close/>
              </a:path>
              <a:path w="121919" h="915669">
                <a:moveTo>
                  <a:pt x="88830" y="300661"/>
                </a:moveTo>
                <a:lnTo>
                  <a:pt x="87216" y="302982"/>
                </a:lnTo>
                <a:lnTo>
                  <a:pt x="88830" y="303251"/>
                </a:lnTo>
                <a:lnTo>
                  <a:pt x="88830" y="300661"/>
                </a:lnTo>
                <a:close/>
              </a:path>
              <a:path w="121919" h="915669">
                <a:moveTo>
                  <a:pt x="88830" y="189221"/>
                </a:moveTo>
                <a:lnTo>
                  <a:pt x="88281" y="190499"/>
                </a:lnTo>
                <a:lnTo>
                  <a:pt x="88209" y="193039"/>
                </a:lnTo>
                <a:lnTo>
                  <a:pt x="84231" y="215899"/>
                </a:lnTo>
                <a:lnTo>
                  <a:pt x="81260" y="234941"/>
                </a:lnTo>
                <a:lnTo>
                  <a:pt x="81183" y="240718"/>
                </a:lnTo>
                <a:lnTo>
                  <a:pt x="79465" y="262889"/>
                </a:lnTo>
                <a:lnTo>
                  <a:pt x="78722" y="288289"/>
                </a:lnTo>
                <a:lnTo>
                  <a:pt x="77895" y="300139"/>
                </a:lnTo>
                <a:lnTo>
                  <a:pt x="82891" y="302259"/>
                </a:lnTo>
                <a:lnTo>
                  <a:pt x="87216" y="302982"/>
                </a:lnTo>
                <a:lnTo>
                  <a:pt x="88830" y="300661"/>
                </a:lnTo>
                <a:lnTo>
                  <a:pt x="88830" y="189221"/>
                </a:lnTo>
                <a:close/>
              </a:path>
              <a:path w="121919" h="915669">
                <a:moveTo>
                  <a:pt x="95799" y="239668"/>
                </a:moveTo>
                <a:lnTo>
                  <a:pt x="95755" y="240029"/>
                </a:lnTo>
                <a:lnTo>
                  <a:pt x="95670" y="290829"/>
                </a:lnTo>
                <a:lnTo>
                  <a:pt x="92479" y="295416"/>
                </a:lnTo>
                <a:lnTo>
                  <a:pt x="91971" y="302595"/>
                </a:lnTo>
                <a:lnTo>
                  <a:pt x="94503" y="300989"/>
                </a:lnTo>
                <a:lnTo>
                  <a:pt x="95670" y="297179"/>
                </a:lnTo>
                <a:lnTo>
                  <a:pt x="96783" y="290829"/>
                </a:lnTo>
                <a:lnTo>
                  <a:pt x="96840" y="253403"/>
                </a:lnTo>
                <a:lnTo>
                  <a:pt x="95799" y="239668"/>
                </a:lnTo>
                <a:close/>
              </a:path>
              <a:path w="121919" h="915669">
                <a:moveTo>
                  <a:pt x="92931" y="183471"/>
                </a:moveTo>
                <a:lnTo>
                  <a:pt x="88830" y="189221"/>
                </a:lnTo>
                <a:lnTo>
                  <a:pt x="88830" y="300661"/>
                </a:lnTo>
                <a:lnTo>
                  <a:pt x="92479" y="295416"/>
                </a:lnTo>
                <a:lnTo>
                  <a:pt x="94495" y="265429"/>
                </a:lnTo>
                <a:lnTo>
                  <a:pt x="95285" y="243839"/>
                </a:lnTo>
                <a:lnTo>
                  <a:pt x="95670" y="240718"/>
                </a:lnTo>
                <a:lnTo>
                  <a:pt x="95583" y="213998"/>
                </a:lnTo>
                <a:lnTo>
                  <a:pt x="93745" y="200708"/>
                </a:lnTo>
                <a:lnTo>
                  <a:pt x="93291" y="187959"/>
                </a:lnTo>
                <a:lnTo>
                  <a:pt x="92931" y="183471"/>
                </a:lnTo>
                <a:close/>
              </a:path>
              <a:path w="121919" h="915669">
                <a:moveTo>
                  <a:pt x="81243" y="235055"/>
                </a:moveTo>
                <a:lnTo>
                  <a:pt x="80070" y="242569"/>
                </a:lnTo>
                <a:lnTo>
                  <a:pt x="76686" y="255269"/>
                </a:lnTo>
                <a:lnTo>
                  <a:pt x="74828" y="273049"/>
                </a:lnTo>
                <a:lnTo>
                  <a:pt x="73333" y="280939"/>
                </a:lnTo>
                <a:lnTo>
                  <a:pt x="73446" y="284479"/>
                </a:lnTo>
                <a:lnTo>
                  <a:pt x="75883" y="299285"/>
                </a:lnTo>
                <a:lnTo>
                  <a:pt x="77895" y="300139"/>
                </a:lnTo>
                <a:lnTo>
                  <a:pt x="78722" y="288289"/>
                </a:lnTo>
                <a:lnTo>
                  <a:pt x="79465" y="262889"/>
                </a:lnTo>
                <a:lnTo>
                  <a:pt x="81183" y="240718"/>
                </a:lnTo>
                <a:lnTo>
                  <a:pt x="81243" y="235055"/>
                </a:lnTo>
                <a:close/>
              </a:path>
              <a:path w="121919" h="915669">
                <a:moveTo>
                  <a:pt x="73333" y="280939"/>
                </a:moveTo>
                <a:lnTo>
                  <a:pt x="72421" y="285749"/>
                </a:lnTo>
                <a:lnTo>
                  <a:pt x="72528" y="297179"/>
                </a:lnTo>
                <a:lnTo>
                  <a:pt x="72806" y="297980"/>
                </a:lnTo>
                <a:lnTo>
                  <a:pt x="75883" y="299285"/>
                </a:lnTo>
                <a:lnTo>
                  <a:pt x="73446" y="284479"/>
                </a:lnTo>
                <a:lnTo>
                  <a:pt x="73333" y="280939"/>
                </a:lnTo>
                <a:close/>
              </a:path>
              <a:path w="121919" h="915669">
                <a:moveTo>
                  <a:pt x="70920" y="238759"/>
                </a:moveTo>
                <a:lnTo>
                  <a:pt x="70920" y="297179"/>
                </a:lnTo>
                <a:lnTo>
                  <a:pt x="72806" y="297980"/>
                </a:lnTo>
                <a:lnTo>
                  <a:pt x="72528" y="297179"/>
                </a:lnTo>
                <a:lnTo>
                  <a:pt x="72421" y="285749"/>
                </a:lnTo>
                <a:lnTo>
                  <a:pt x="73333" y="280939"/>
                </a:lnTo>
                <a:lnTo>
                  <a:pt x="72755" y="262889"/>
                </a:lnTo>
                <a:lnTo>
                  <a:pt x="70920" y="238759"/>
                </a:lnTo>
                <a:close/>
              </a:path>
              <a:path w="121919" h="915669">
                <a:moveTo>
                  <a:pt x="95670" y="240718"/>
                </a:moveTo>
                <a:lnTo>
                  <a:pt x="95285" y="243839"/>
                </a:lnTo>
                <a:lnTo>
                  <a:pt x="94495" y="265429"/>
                </a:lnTo>
                <a:lnTo>
                  <a:pt x="92479" y="295416"/>
                </a:lnTo>
                <a:lnTo>
                  <a:pt x="95670" y="290829"/>
                </a:lnTo>
                <a:lnTo>
                  <a:pt x="95670" y="240718"/>
                </a:lnTo>
                <a:close/>
              </a:path>
              <a:path w="121919" h="915669">
                <a:moveTo>
                  <a:pt x="96840" y="253403"/>
                </a:moveTo>
                <a:lnTo>
                  <a:pt x="96879" y="290278"/>
                </a:lnTo>
                <a:lnTo>
                  <a:pt x="97406" y="287274"/>
                </a:lnTo>
                <a:lnTo>
                  <a:pt x="97462" y="261619"/>
                </a:lnTo>
                <a:lnTo>
                  <a:pt x="96840" y="253403"/>
                </a:lnTo>
                <a:close/>
              </a:path>
              <a:path w="121919" h="915669">
                <a:moveTo>
                  <a:pt x="64080" y="216721"/>
                </a:moveTo>
                <a:lnTo>
                  <a:pt x="62881" y="220979"/>
                </a:lnTo>
                <a:lnTo>
                  <a:pt x="59492" y="235055"/>
                </a:lnTo>
                <a:lnTo>
                  <a:pt x="57241" y="248595"/>
                </a:lnTo>
                <a:lnTo>
                  <a:pt x="61652" y="273049"/>
                </a:lnTo>
                <a:lnTo>
                  <a:pt x="64080" y="287274"/>
                </a:lnTo>
                <a:lnTo>
                  <a:pt x="64080" y="216721"/>
                </a:lnTo>
                <a:close/>
              </a:path>
              <a:path w="121919" h="915669">
                <a:moveTo>
                  <a:pt x="97516" y="263605"/>
                </a:moveTo>
                <a:lnTo>
                  <a:pt x="97516" y="286644"/>
                </a:lnTo>
                <a:lnTo>
                  <a:pt x="98176" y="282882"/>
                </a:lnTo>
                <a:lnTo>
                  <a:pt x="98021" y="281939"/>
                </a:lnTo>
                <a:lnTo>
                  <a:pt x="97516" y="263605"/>
                </a:lnTo>
                <a:close/>
              </a:path>
              <a:path w="121919" h="915669">
                <a:moveTo>
                  <a:pt x="106524" y="201987"/>
                </a:moveTo>
                <a:lnTo>
                  <a:pt x="97728" y="214629"/>
                </a:lnTo>
                <a:lnTo>
                  <a:pt x="97602" y="266699"/>
                </a:lnTo>
                <a:lnTo>
                  <a:pt x="98021" y="281939"/>
                </a:lnTo>
                <a:lnTo>
                  <a:pt x="98176" y="282882"/>
                </a:lnTo>
                <a:lnTo>
                  <a:pt x="99009" y="278129"/>
                </a:lnTo>
                <a:lnTo>
                  <a:pt x="101423" y="256539"/>
                </a:lnTo>
                <a:lnTo>
                  <a:pt x="106678" y="232409"/>
                </a:lnTo>
                <a:lnTo>
                  <a:pt x="108846" y="218439"/>
                </a:lnTo>
                <a:lnTo>
                  <a:pt x="112201" y="205739"/>
                </a:lnTo>
                <a:lnTo>
                  <a:pt x="106524" y="201987"/>
                </a:lnTo>
                <a:close/>
              </a:path>
              <a:path w="121919" h="915669">
                <a:moveTo>
                  <a:pt x="79723" y="154034"/>
                </a:moveTo>
                <a:lnTo>
                  <a:pt x="79115" y="156209"/>
                </a:lnTo>
                <a:lnTo>
                  <a:pt x="70920" y="190193"/>
                </a:lnTo>
                <a:lnTo>
                  <a:pt x="70989" y="239668"/>
                </a:lnTo>
                <a:lnTo>
                  <a:pt x="72755" y="262889"/>
                </a:lnTo>
                <a:lnTo>
                  <a:pt x="73333" y="280939"/>
                </a:lnTo>
                <a:lnTo>
                  <a:pt x="74828" y="273049"/>
                </a:lnTo>
                <a:lnTo>
                  <a:pt x="76686" y="255269"/>
                </a:lnTo>
                <a:lnTo>
                  <a:pt x="80070" y="242569"/>
                </a:lnTo>
                <a:lnTo>
                  <a:pt x="81243" y="235055"/>
                </a:lnTo>
                <a:lnTo>
                  <a:pt x="81341" y="213998"/>
                </a:lnTo>
                <a:lnTo>
                  <a:pt x="82973" y="199653"/>
                </a:lnTo>
                <a:lnTo>
                  <a:pt x="83088" y="195579"/>
                </a:lnTo>
                <a:lnTo>
                  <a:pt x="83427" y="180339"/>
                </a:lnTo>
                <a:lnTo>
                  <a:pt x="86354" y="168909"/>
                </a:lnTo>
                <a:lnTo>
                  <a:pt x="86122" y="161289"/>
                </a:lnTo>
                <a:lnTo>
                  <a:pt x="83460" y="156209"/>
                </a:lnTo>
                <a:lnTo>
                  <a:pt x="79723" y="154034"/>
                </a:lnTo>
                <a:close/>
              </a:path>
              <a:path w="121919" h="915669">
                <a:moveTo>
                  <a:pt x="97516" y="214934"/>
                </a:moveTo>
                <a:lnTo>
                  <a:pt x="97007" y="215666"/>
                </a:lnTo>
                <a:lnTo>
                  <a:pt x="96885" y="253999"/>
                </a:lnTo>
                <a:lnTo>
                  <a:pt x="97462" y="261619"/>
                </a:lnTo>
                <a:lnTo>
                  <a:pt x="97516" y="263605"/>
                </a:lnTo>
                <a:lnTo>
                  <a:pt x="97516" y="214934"/>
                </a:lnTo>
                <a:close/>
              </a:path>
              <a:path w="121919" h="915669">
                <a:moveTo>
                  <a:pt x="96840" y="231226"/>
                </a:moveTo>
                <a:lnTo>
                  <a:pt x="95911" y="238759"/>
                </a:lnTo>
                <a:lnTo>
                  <a:pt x="95879" y="240718"/>
                </a:lnTo>
                <a:lnTo>
                  <a:pt x="96840" y="253403"/>
                </a:lnTo>
                <a:lnTo>
                  <a:pt x="96840" y="231226"/>
                </a:lnTo>
                <a:close/>
              </a:path>
              <a:path w="121919" h="915669">
                <a:moveTo>
                  <a:pt x="36855" y="196849"/>
                </a:moveTo>
                <a:lnTo>
                  <a:pt x="33054" y="200708"/>
                </a:lnTo>
                <a:lnTo>
                  <a:pt x="25058" y="213998"/>
                </a:lnTo>
                <a:lnTo>
                  <a:pt x="32305" y="250417"/>
                </a:lnTo>
                <a:lnTo>
                  <a:pt x="32560" y="246379"/>
                </a:lnTo>
                <a:lnTo>
                  <a:pt x="35307" y="229869"/>
                </a:lnTo>
                <a:lnTo>
                  <a:pt x="43008" y="200109"/>
                </a:lnTo>
                <a:lnTo>
                  <a:pt x="39477" y="198119"/>
                </a:lnTo>
                <a:lnTo>
                  <a:pt x="41587" y="198119"/>
                </a:lnTo>
                <a:lnTo>
                  <a:pt x="36855" y="196849"/>
                </a:lnTo>
                <a:close/>
              </a:path>
              <a:path w="121919" h="915669">
                <a:moveTo>
                  <a:pt x="64080" y="166247"/>
                </a:moveTo>
                <a:lnTo>
                  <a:pt x="56654" y="212706"/>
                </a:lnTo>
                <a:lnTo>
                  <a:pt x="56449" y="239668"/>
                </a:lnTo>
                <a:lnTo>
                  <a:pt x="56225" y="242569"/>
                </a:lnTo>
                <a:lnTo>
                  <a:pt x="56238" y="243839"/>
                </a:lnTo>
                <a:lnTo>
                  <a:pt x="57241" y="248595"/>
                </a:lnTo>
                <a:lnTo>
                  <a:pt x="59511" y="234941"/>
                </a:lnTo>
                <a:lnTo>
                  <a:pt x="62881" y="220979"/>
                </a:lnTo>
                <a:lnTo>
                  <a:pt x="63954" y="217169"/>
                </a:lnTo>
                <a:lnTo>
                  <a:pt x="64080" y="166247"/>
                </a:lnTo>
                <a:close/>
              </a:path>
              <a:path w="121919" h="915669">
                <a:moveTo>
                  <a:pt x="70920" y="49529"/>
                </a:moveTo>
                <a:lnTo>
                  <a:pt x="69231" y="72389"/>
                </a:lnTo>
                <a:lnTo>
                  <a:pt x="68764" y="88900"/>
                </a:lnTo>
                <a:lnTo>
                  <a:pt x="65454" y="102869"/>
                </a:lnTo>
                <a:lnTo>
                  <a:pt x="63108" y="119379"/>
                </a:lnTo>
                <a:lnTo>
                  <a:pt x="59394" y="134619"/>
                </a:lnTo>
                <a:lnTo>
                  <a:pt x="54419" y="154034"/>
                </a:lnTo>
                <a:lnTo>
                  <a:pt x="43126" y="199653"/>
                </a:lnTo>
                <a:lnTo>
                  <a:pt x="45410" y="201929"/>
                </a:lnTo>
                <a:lnTo>
                  <a:pt x="45751" y="202973"/>
                </a:lnTo>
                <a:lnTo>
                  <a:pt x="47865" y="205739"/>
                </a:lnTo>
                <a:lnTo>
                  <a:pt x="50853" y="214629"/>
                </a:lnTo>
                <a:lnTo>
                  <a:pt x="53291" y="229869"/>
                </a:lnTo>
                <a:lnTo>
                  <a:pt x="56157" y="243454"/>
                </a:lnTo>
                <a:lnTo>
                  <a:pt x="56449" y="239668"/>
                </a:lnTo>
                <a:lnTo>
                  <a:pt x="56576" y="217169"/>
                </a:lnTo>
                <a:lnTo>
                  <a:pt x="56654" y="212706"/>
                </a:lnTo>
                <a:lnTo>
                  <a:pt x="58358" y="196608"/>
                </a:lnTo>
                <a:lnTo>
                  <a:pt x="62289" y="170179"/>
                </a:lnTo>
                <a:lnTo>
                  <a:pt x="64080" y="166247"/>
                </a:lnTo>
                <a:lnTo>
                  <a:pt x="64080" y="139699"/>
                </a:lnTo>
                <a:lnTo>
                  <a:pt x="65247" y="135889"/>
                </a:lnTo>
                <a:lnTo>
                  <a:pt x="69251" y="133349"/>
                </a:lnTo>
                <a:lnTo>
                  <a:pt x="70920" y="133349"/>
                </a:lnTo>
                <a:lnTo>
                  <a:pt x="70920" y="49529"/>
                </a:lnTo>
                <a:close/>
              </a:path>
              <a:path w="121919" h="915669">
                <a:moveTo>
                  <a:pt x="95670" y="237959"/>
                </a:moveTo>
                <a:lnTo>
                  <a:pt x="95670" y="240718"/>
                </a:lnTo>
                <a:lnTo>
                  <a:pt x="95755" y="240029"/>
                </a:lnTo>
                <a:lnTo>
                  <a:pt x="95670" y="237959"/>
                </a:lnTo>
                <a:close/>
              </a:path>
              <a:path w="121919" h="915669">
                <a:moveTo>
                  <a:pt x="107995" y="172719"/>
                </a:moveTo>
                <a:lnTo>
                  <a:pt x="102092" y="172719"/>
                </a:lnTo>
                <a:lnTo>
                  <a:pt x="97883" y="176529"/>
                </a:lnTo>
                <a:lnTo>
                  <a:pt x="95670" y="179632"/>
                </a:lnTo>
                <a:lnTo>
                  <a:pt x="95730" y="238759"/>
                </a:lnTo>
                <a:lnTo>
                  <a:pt x="95799" y="239668"/>
                </a:lnTo>
                <a:lnTo>
                  <a:pt x="96840" y="231226"/>
                </a:lnTo>
                <a:lnTo>
                  <a:pt x="96845" y="215899"/>
                </a:lnTo>
                <a:lnTo>
                  <a:pt x="97007" y="215666"/>
                </a:lnTo>
                <a:lnTo>
                  <a:pt x="97007" y="213359"/>
                </a:lnTo>
                <a:lnTo>
                  <a:pt x="97516" y="212706"/>
                </a:lnTo>
                <a:lnTo>
                  <a:pt x="97636" y="210607"/>
                </a:lnTo>
                <a:lnTo>
                  <a:pt x="98750" y="196849"/>
                </a:lnTo>
                <a:lnTo>
                  <a:pt x="121357" y="196849"/>
                </a:lnTo>
                <a:lnTo>
                  <a:pt x="121394" y="195579"/>
                </a:lnTo>
                <a:lnTo>
                  <a:pt x="118487" y="181609"/>
                </a:lnTo>
                <a:lnTo>
                  <a:pt x="107995" y="172719"/>
                </a:lnTo>
                <a:close/>
              </a:path>
              <a:path w="121919" h="915669">
                <a:moveTo>
                  <a:pt x="80286" y="152017"/>
                </a:moveTo>
                <a:lnTo>
                  <a:pt x="79723" y="154034"/>
                </a:lnTo>
                <a:lnTo>
                  <a:pt x="83460" y="156209"/>
                </a:lnTo>
                <a:lnTo>
                  <a:pt x="86122" y="161289"/>
                </a:lnTo>
                <a:lnTo>
                  <a:pt x="86354" y="168909"/>
                </a:lnTo>
                <a:lnTo>
                  <a:pt x="83427" y="180339"/>
                </a:lnTo>
                <a:lnTo>
                  <a:pt x="83088" y="195579"/>
                </a:lnTo>
                <a:lnTo>
                  <a:pt x="82973" y="199653"/>
                </a:lnTo>
                <a:lnTo>
                  <a:pt x="81341" y="213998"/>
                </a:lnTo>
                <a:lnTo>
                  <a:pt x="81243" y="235055"/>
                </a:lnTo>
                <a:lnTo>
                  <a:pt x="84851" y="212089"/>
                </a:lnTo>
                <a:lnTo>
                  <a:pt x="88209" y="193039"/>
                </a:lnTo>
                <a:lnTo>
                  <a:pt x="88281" y="190499"/>
                </a:lnTo>
                <a:lnTo>
                  <a:pt x="88823" y="189229"/>
                </a:lnTo>
                <a:lnTo>
                  <a:pt x="88830" y="164749"/>
                </a:lnTo>
                <a:lnTo>
                  <a:pt x="86391" y="158749"/>
                </a:lnTo>
                <a:lnTo>
                  <a:pt x="82600" y="152399"/>
                </a:lnTo>
                <a:lnTo>
                  <a:pt x="80286" y="152017"/>
                </a:lnTo>
                <a:close/>
              </a:path>
              <a:path w="121919" h="915669">
                <a:moveTo>
                  <a:pt x="121173" y="203146"/>
                </a:moveTo>
                <a:lnTo>
                  <a:pt x="120986" y="209549"/>
                </a:lnTo>
                <a:lnTo>
                  <a:pt x="120912" y="234941"/>
                </a:lnTo>
                <a:lnTo>
                  <a:pt x="121334" y="231226"/>
                </a:lnTo>
                <a:lnTo>
                  <a:pt x="121232" y="203199"/>
                </a:lnTo>
                <a:close/>
              </a:path>
              <a:path w="121919" h="915669">
                <a:moveTo>
                  <a:pt x="97007" y="215666"/>
                </a:moveTo>
                <a:lnTo>
                  <a:pt x="96845" y="215899"/>
                </a:lnTo>
                <a:lnTo>
                  <a:pt x="96840" y="231226"/>
                </a:lnTo>
                <a:lnTo>
                  <a:pt x="97007" y="229869"/>
                </a:lnTo>
                <a:lnTo>
                  <a:pt x="97007" y="215666"/>
                </a:lnTo>
                <a:close/>
              </a:path>
              <a:path w="121919" h="915669">
                <a:moveTo>
                  <a:pt x="70920" y="215566"/>
                </a:moveTo>
                <a:lnTo>
                  <a:pt x="70920" y="231139"/>
                </a:lnTo>
                <a:lnTo>
                  <a:pt x="71039" y="218439"/>
                </a:lnTo>
                <a:lnTo>
                  <a:pt x="70920" y="215566"/>
                </a:lnTo>
                <a:close/>
              </a:path>
              <a:path w="121919" h="915669">
                <a:moveTo>
                  <a:pt x="64758" y="164757"/>
                </a:moveTo>
                <a:lnTo>
                  <a:pt x="64080" y="166247"/>
                </a:lnTo>
                <a:lnTo>
                  <a:pt x="64080" y="216721"/>
                </a:lnTo>
                <a:lnTo>
                  <a:pt x="67171" y="205739"/>
                </a:lnTo>
                <a:lnTo>
                  <a:pt x="69315" y="196849"/>
                </a:lnTo>
                <a:lnTo>
                  <a:pt x="69289" y="195579"/>
                </a:lnTo>
                <a:lnTo>
                  <a:pt x="68978" y="191769"/>
                </a:lnTo>
                <a:lnTo>
                  <a:pt x="67958" y="175259"/>
                </a:lnTo>
                <a:lnTo>
                  <a:pt x="64758" y="164757"/>
                </a:lnTo>
                <a:close/>
              </a:path>
              <a:path w="121919" h="915669">
                <a:moveTo>
                  <a:pt x="97516" y="212706"/>
                </a:moveTo>
                <a:lnTo>
                  <a:pt x="97007" y="213359"/>
                </a:lnTo>
                <a:lnTo>
                  <a:pt x="97007" y="215666"/>
                </a:lnTo>
                <a:lnTo>
                  <a:pt x="97516" y="214934"/>
                </a:lnTo>
                <a:lnTo>
                  <a:pt x="97516" y="212706"/>
                </a:lnTo>
                <a:close/>
              </a:path>
              <a:path w="121919" h="915669">
                <a:moveTo>
                  <a:pt x="70920" y="190193"/>
                </a:moveTo>
                <a:lnTo>
                  <a:pt x="69621" y="195579"/>
                </a:lnTo>
                <a:lnTo>
                  <a:pt x="69496" y="198119"/>
                </a:lnTo>
                <a:lnTo>
                  <a:pt x="70920" y="215566"/>
                </a:lnTo>
                <a:lnTo>
                  <a:pt x="70920" y="190193"/>
                </a:lnTo>
                <a:close/>
              </a:path>
              <a:path w="121919" h="915669">
                <a:moveTo>
                  <a:pt x="106090" y="201701"/>
                </a:moveTo>
                <a:lnTo>
                  <a:pt x="97516" y="212706"/>
                </a:lnTo>
                <a:lnTo>
                  <a:pt x="97516" y="214934"/>
                </a:lnTo>
                <a:lnTo>
                  <a:pt x="106524" y="201987"/>
                </a:lnTo>
                <a:lnTo>
                  <a:pt x="106090" y="201701"/>
                </a:lnTo>
                <a:close/>
              </a:path>
              <a:path w="121919" h="915669">
                <a:moveTo>
                  <a:pt x="95670" y="179632"/>
                </a:moveTo>
                <a:lnTo>
                  <a:pt x="92931" y="183471"/>
                </a:lnTo>
                <a:lnTo>
                  <a:pt x="93291" y="187959"/>
                </a:lnTo>
                <a:lnTo>
                  <a:pt x="93745" y="200708"/>
                </a:lnTo>
                <a:lnTo>
                  <a:pt x="95670" y="214629"/>
                </a:lnTo>
                <a:lnTo>
                  <a:pt x="95670" y="179632"/>
                </a:lnTo>
                <a:close/>
              </a:path>
              <a:path w="121919" h="915669">
                <a:moveTo>
                  <a:pt x="33054" y="200708"/>
                </a:moveTo>
                <a:lnTo>
                  <a:pt x="24343" y="209549"/>
                </a:lnTo>
                <a:lnTo>
                  <a:pt x="24425" y="212089"/>
                </a:lnTo>
                <a:lnTo>
                  <a:pt x="24931" y="213359"/>
                </a:lnTo>
                <a:lnTo>
                  <a:pt x="25058" y="213998"/>
                </a:lnTo>
                <a:lnTo>
                  <a:pt x="33054" y="200708"/>
                </a:lnTo>
                <a:close/>
              </a:path>
              <a:path w="121919" h="915669">
                <a:moveTo>
                  <a:pt x="98750" y="196849"/>
                </a:moveTo>
                <a:lnTo>
                  <a:pt x="97636" y="210607"/>
                </a:lnTo>
                <a:lnTo>
                  <a:pt x="97516" y="212706"/>
                </a:lnTo>
                <a:lnTo>
                  <a:pt x="106090" y="201701"/>
                </a:lnTo>
                <a:lnTo>
                  <a:pt x="98750" y="196849"/>
                </a:lnTo>
                <a:close/>
              </a:path>
              <a:path w="121919" h="915669">
                <a:moveTo>
                  <a:pt x="121178" y="202973"/>
                </a:moveTo>
                <a:lnTo>
                  <a:pt x="121297" y="205739"/>
                </a:lnTo>
                <a:lnTo>
                  <a:pt x="121422" y="210607"/>
                </a:lnTo>
                <a:lnTo>
                  <a:pt x="121364" y="203146"/>
                </a:lnTo>
                <a:lnTo>
                  <a:pt x="121178" y="202973"/>
                </a:lnTo>
                <a:close/>
              </a:path>
              <a:path w="121919" h="915669">
                <a:moveTo>
                  <a:pt x="115957" y="198119"/>
                </a:moveTo>
                <a:lnTo>
                  <a:pt x="115619" y="198119"/>
                </a:lnTo>
                <a:lnTo>
                  <a:pt x="121173" y="203146"/>
                </a:lnTo>
                <a:lnTo>
                  <a:pt x="121173" y="202968"/>
                </a:lnTo>
                <a:lnTo>
                  <a:pt x="115957" y="198119"/>
                </a:lnTo>
                <a:close/>
              </a:path>
              <a:path w="121919" h="915669">
                <a:moveTo>
                  <a:pt x="121320" y="198119"/>
                </a:moveTo>
                <a:lnTo>
                  <a:pt x="115957" y="198119"/>
                </a:lnTo>
                <a:lnTo>
                  <a:pt x="121178" y="202973"/>
                </a:lnTo>
                <a:lnTo>
                  <a:pt x="121320" y="198119"/>
                </a:lnTo>
                <a:close/>
              </a:path>
              <a:path w="121919" h="915669">
                <a:moveTo>
                  <a:pt x="43126" y="199653"/>
                </a:moveTo>
                <a:lnTo>
                  <a:pt x="43008" y="200109"/>
                </a:lnTo>
                <a:lnTo>
                  <a:pt x="43984" y="200659"/>
                </a:lnTo>
                <a:lnTo>
                  <a:pt x="45748" y="202968"/>
                </a:lnTo>
                <a:lnTo>
                  <a:pt x="45410" y="201929"/>
                </a:lnTo>
                <a:lnTo>
                  <a:pt x="43126" y="199653"/>
                </a:lnTo>
                <a:close/>
              </a:path>
              <a:path w="121919" h="915669">
                <a:moveTo>
                  <a:pt x="109214" y="198119"/>
                </a:moveTo>
                <a:lnTo>
                  <a:pt x="108880" y="198119"/>
                </a:lnTo>
                <a:lnTo>
                  <a:pt x="106090" y="201701"/>
                </a:lnTo>
                <a:lnTo>
                  <a:pt x="106524" y="201987"/>
                </a:lnTo>
                <a:lnTo>
                  <a:pt x="109214" y="198119"/>
                </a:lnTo>
                <a:close/>
              </a:path>
              <a:path w="121919" h="915669">
                <a:moveTo>
                  <a:pt x="121357" y="196849"/>
                </a:moveTo>
                <a:lnTo>
                  <a:pt x="98750" y="196849"/>
                </a:lnTo>
                <a:lnTo>
                  <a:pt x="106090" y="201701"/>
                </a:lnTo>
                <a:lnTo>
                  <a:pt x="108880" y="198119"/>
                </a:lnTo>
                <a:lnTo>
                  <a:pt x="121320" y="198119"/>
                </a:lnTo>
                <a:lnTo>
                  <a:pt x="121357" y="196849"/>
                </a:lnTo>
                <a:close/>
              </a:path>
              <a:path w="121919" h="915669">
                <a:moveTo>
                  <a:pt x="35604" y="198119"/>
                </a:moveTo>
                <a:lnTo>
                  <a:pt x="34611" y="198119"/>
                </a:lnTo>
                <a:lnTo>
                  <a:pt x="33054" y="200708"/>
                </a:lnTo>
                <a:lnTo>
                  <a:pt x="35604" y="198119"/>
                </a:lnTo>
                <a:close/>
              </a:path>
              <a:path w="121919" h="915669">
                <a:moveTo>
                  <a:pt x="41587" y="198119"/>
                </a:moveTo>
                <a:lnTo>
                  <a:pt x="39477" y="198119"/>
                </a:lnTo>
                <a:lnTo>
                  <a:pt x="43008" y="200109"/>
                </a:lnTo>
                <a:lnTo>
                  <a:pt x="43126" y="199653"/>
                </a:lnTo>
                <a:lnTo>
                  <a:pt x="41587" y="198119"/>
                </a:lnTo>
                <a:close/>
              </a:path>
              <a:path w="121919" h="915669">
                <a:moveTo>
                  <a:pt x="70920" y="153807"/>
                </a:moveTo>
                <a:lnTo>
                  <a:pt x="69230" y="154939"/>
                </a:lnTo>
                <a:lnTo>
                  <a:pt x="64758" y="164757"/>
                </a:lnTo>
                <a:lnTo>
                  <a:pt x="67958" y="175259"/>
                </a:lnTo>
                <a:lnTo>
                  <a:pt x="68978" y="191769"/>
                </a:lnTo>
                <a:lnTo>
                  <a:pt x="69373" y="196608"/>
                </a:lnTo>
                <a:lnTo>
                  <a:pt x="70846" y="190499"/>
                </a:lnTo>
                <a:lnTo>
                  <a:pt x="70920" y="153807"/>
                </a:lnTo>
                <a:close/>
              </a:path>
              <a:path w="121919" h="915669">
                <a:moveTo>
                  <a:pt x="72898" y="152482"/>
                </a:moveTo>
                <a:lnTo>
                  <a:pt x="70920" y="153807"/>
                </a:lnTo>
                <a:lnTo>
                  <a:pt x="70920" y="190193"/>
                </a:lnTo>
                <a:lnTo>
                  <a:pt x="79115" y="156209"/>
                </a:lnTo>
                <a:lnTo>
                  <a:pt x="79723" y="154034"/>
                </a:lnTo>
                <a:lnTo>
                  <a:pt x="79096" y="153669"/>
                </a:lnTo>
                <a:lnTo>
                  <a:pt x="72898" y="152482"/>
                </a:lnTo>
                <a:close/>
              </a:path>
              <a:path w="121919" h="915669">
                <a:moveTo>
                  <a:pt x="88830" y="164749"/>
                </a:moveTo>
                <a:lnTo>
                  <a:pt x="88830" y="189221"/>
                </a:lnTo>
                <a:lnTo>
                  <a:pt x="92931" y="183471"/>
                </a:lnTo>
                <a:lnTo>
                  <a:pt x="92069" y="172719"/>
                </a:lnTo>
                <a:lnTo>
                  <a:pt x="88830" y="164749"/>
                </a:lnTo>
                <a:close/>
              </a:path>
              <a:path w="121919" h="915669">
                <a:moveTo>
                  <a:pt x="95670" y="60959"/>
                </a:moveTo>
                <a:lnTo>
                  <a:pt x="93865" y="74929"/>
                </a:lnTo>
                <a:lnTo>
                  <a:pt x="93215" y="91439"/>
                </a:lnTo>
                <a:lnTo>
                  <a:pt x="89801" y="106679"/>
                </a:lnTo>
                <a:lnTo>
                  <a:pt x="87396" y="124459"/>
                </a:lnTo>
                <a:lnTo>
                  <a:pt x="84270" y="137281"/>
                </a:lnTo>
                <a:lnTo>
                  <a:pt x="88830" y="139699"/>
                </a:lnTo>
                <a:lnTo>
                  <a:pt x="88833" y="164757"/>
                </a:lnTo>
                <a:lnTo>
                  <a:pt x="92069" y="172719"/>
                </a:lnTo>
                <a:lnTo>
                  <a:pt x="92931" y="183471"/>
                </a:lnTo>
                <a:lnTo>
                  <a:pt x="95670" y="179632"/>
                </a:lnTo>
                <a:lnTo>
                  <a:pt x="95670" y="60959"/>
                </a:lnTo>
                <a:close/>
              </a:path>
              <a:path w="121919" h="915669">
                <a:moveTo>
                  <a:pt x="70920" y="133349"/>
                </a:moveTo>
                <a:lnTo>
                  <a:pt x="69251" y="133349"/>
                </a:lnTo>
                <a:lnTo>
                  <a:pt x="65247" y="135889"/>
                </a:lnTo>
                <a:lnTo>
                  <a:pt x="64080" y="139699"/>
                </a:lnTo>
                <a:lnTo>
                  <a:pt x="64080" y="166247"/>
                </a:lnTo>
                <a:lnTo>
                  <a:pt x="64756" y="164749"/>
                </a:lnTo>
                <a:lnTo>
                  <a:pt x="64089" y="162559"/>
                </a:lnTo>
                <a:lnTo>
                  <a:pt x="65746" y="156209"/>
                </a:lnTo>
                <a:lnTo>
                  <a:pt x="70920" y="153276"/>
                </a:lnTo>
                <a:lnTo>
                  <a:pt x="70920" y="133349"/>
                </a:lnTo>
                <a:close/>
              </a:path>
              <a:path w="121919" h="915669">
                <a:moveTo>
                  <a:pt x="70920" y="153276"/>
                </a:moveTo>
                <a:lnTo>
                  <a:pt x="65746" y="156209"/>
                </a:lnTo>
                <a:lnTo>
                  <a:pt x="64089" y="162559"/>
                </a:lnTo>
                <a:lnTo>
                  <a:pt x="64758" y="164757"/>
                </a:lnTo>
                <a:lnTo>
                  <a:pt x="69230" y="154939"/>
                </a:lnTo>
                <a:lnTo>
                  <a:pt x="70920" y="153807"/>
                </a:lnTo>
                <a:lnTo>
                  <a:pt x="70920" y="153276"/>
                </a:lnTo>
                <a:close/>
              </a:path>
              <a:path w="121919" h="915669">
                <a:moveTo>
                  <a:pt x="84270" y="137281"/>
                </a:moveTo>
                <a:lnTo>
                  <a:pt x="83371" y="140969"/>
                </a:lnTo>
                <a:lnTo>
                  <a:pt x="80286" y="152017"/>
                </a:lnTo>
                <a:lnTo>
                  <a:pt x="82600" y="152399"/>
                </a:lnTo>
                <a:lnTo>
                  <a:pt x="86391" y="158749"/>
                </a:lnTo>
                <a:lnTo>
                  <a:pt x="88830" y="164749"/>
                </a:lnTo>
                <a:lnTo>
                  <a:pt x="88830" y="139699"/>
                </a:lnTo>
                <a:lnTo>
                  <a:pt x="84270" y="137281"/>
                </a:lnTo>
                <a:close/>
              </a:path>
              <a:path w="121919" h="915669">
                <a:moveTo>
                  <a:pt x="74917" y="151129"/>
                </a:moveTo>
                <a:lnTo>
                  <a:pt x="72898" y="152482"/>
                </a:lnTo>
                <a:lnTo>
                  <a:pt x="79096" y="153669"/>
                </a:lnTo>
                <a:lnTo>
                  <a:pt x="79723" y="154034"/>
                </a:lnTo>
                <a:lnTo>
                  <a:pt x="80286" y="152017"/>
                </a:lnTo>
                <a:lnTo>
                  <a:pt x="74917" y="151129"/>
                </a:lnTo>
                <a:close/>
              </a:path>
              <a:path w="121919" h="915669">
                <a:moveTo>
                  <a:pt x="72466" y="152399"/>
                </a:moveTo>
                <a:lnTo>
                  <a:pt x="70920" y="153276"/>
                </a:lnTo>
                <a:lnTo>
                  <a:pt x="70920" y="153807"/>
                </a:lnTo>
                <a:lnTo>
                  <a:pt x="72898" y="152482"/>
                </a:lnTo>
                <a:lnTo>
                  <a:pt x="72466" y="152399"/>
                </a:lnTo>
                <a:close/>
              </a:path>
              <a:path w="121919" h="915669">
                <a:moveTo>
                  <a:pt x="83289" y="0"/>
                </a:moveTo>
                <a:lnTo>
                  <a:pt x="70920" y="20319"/>
                </a:lnTo>
                <a:lnTo>
                  <a:pt x="70920" y="153276"/>
                </a:lnTo>
                <a:lnTo>
                  <a:pt x="72466" y="152399"/>
                </a:lnTo>
                <a:lnTo>
                  <a:pt x="73021" y="152399"/>
                </a:lnTo>
                <a:lnTo>
                  <a:pt x="74917" y="151129"/>
                </a:lnTo>
                <a:lnTo>
                  <a:pt x="80534" y="151129"/>
                </a:lnTo>
                <a:lnTo>
                  <a:pt x="83371" y="140969"/>
                </a:lnTo>
                <a:lnTo>
                  <a:pt x="84270" y="137281"/>
                </a:lnTo>
                <a:lnTo>
                  <a:pt x="76858" y="133349"/>
                </a:lnTo>
                <a:lnTo>
                  <a:pt x="85229" y="133349"/>
                </a:lnTo>
                <a:lnTo>
                  <a:pt x="87396" y="124459"/>
                </a:lnTo>
                <a:lnTo>
                  <a:pt x="89801" y="106679"/>
                </a:lnTo>
                <a:lnTo>
                  <a:pt x="93215" y="91439"/>
                </a:lnTo>
                <a:lnTo>
                  <a:pt x="93865" y="74929"/>
                </a:lnTo>
                <a:lnTo>
                  <a:pt x="95670" y="60959"/>
                </a:lnTo>
                <a:lnTo>
                  <a:pt x="95670" y="24129"/>
                </a:lnTo>
                <a:lnTo>
                  <a:pt x="94695" y="12700"/>
                </a:lnTo>
                <a:lnTo>
                  <a:pt x="94474" y="12065"/>
                </a:lnTo>
                <a:lnTo>
                  <a:pt x="83698" y="6350"/>
                </a:lnTo>
                <a:lnTo>
                  <a:pt x="92483" y="6350"/>
                </a:lnTo>
                <a:lnTo>
                  <a:pt x="92041" y="5079"/>
                </a:lnTo>
                <a:lnTo>
                  <a:pt x="88106" y="1269"/>
                </a:lnTo>
                <a:lnTo>
                  <a:pt x="83289" y="0"/>
                </a:lnTo>
                <a:close/>
              </a:path>
              <a:path w="121919" h="915669">
                <a:moveTo>
                  <a:pt x="73021" y="152399"/>
                </a:moveTo>
                <a:lnTo>
                  <a:pt x="72466" y="152399"/>
                </a:lnTo>
                <a:lnTo>
                  <a:pt x="72898" y="152482"/>
                </a:lnTo>
                <a:close/>
              </a:path>
              <a:path w="121919" h="915669">
                <a:moveTo>
                  <a:pt x="80534" y="151129"/>
                </a:moveTo>
                <a:lnTo>
                  <a:pt x="74917" y="151129"/>
                </a:lnTo>
                <a:lnTo>
                  <a:pt x="80286" y="152017"/>
                </a:lnTo>
                <a:lnTo>
                  <a:pt x="80534" y="151129"/>
                </a:lnTo>
                <a:close/>
              </a:path>
              <a:path w="121919" h="915669">
                <a:moveTo>
                  <a:pt x="85229" y="133349"/>
                </a:moveTo>
                <a:lnTo>
                  <a:pt x="76858" y="133349"/>
                </a:lnTo>
                <a:lnTo>
                  <a:pt x="84270" y="137281"/>
                </a:lnTo>
                <a:lnTo>
                  <a:pt x="85229" y="133349"/>
                </a:lnTo>
                <a:close/>
              </a:path>
              <a:path w="121919" h="915669">
                <a:moveTo>
                  <a:pt x="94474" y="12065"/>
                </a:moveTo>
                <a:lnTo>
                  <a:pt x="94695" y="12700"/>
                </a:lnTo>
                <a:lnTo>
                  <a:pt x="95670" y="24129"/>
                </a:lnTo>
                <a:lnTo>
                  <a:pt x="95670" y="12700"/>
                </a:lnTo>
                <a:lnTo>
                  <a:pt x="94474" y="12065"/>
                </a:lnTo>
                <a:close/>
              </a:path>
              <a:path w="121919" h="915669">
                <a:moveTo>
                  <a:pt x="79423" y="6350"/>
                </a:moveTo>
                <a:lnTo>
                  <a:pt x="76092" y="6350"/>
                </a:lnTo>
                <a:lnTo>
                  <a:pt x="72087" y="8889"/>
                </a:lnTo>
                <a:lnTo>
                  <a:pt x="70920" y="12700"/>
                </a:lnTo>
                <a:lnTo>
                  <a:pt x="70920" y="20319"/>
                </a:lnTo>
                <a:lnTo>
                  <a:pt x="79423" y="6350"/>
                </a:lnTo>
                <a:close/>
              </a:path>
              <a:path w="121919" h="915669">
                <a:moveTo>
                  <a:pt x="92483" y="6350"/>
                </a:moveTo>
                <a:lnTo>
                  <a:pt x="83698" y="6350"/>
                </a:lnTo>
                <a:lnTo>
                  <a:pt x="94474" y="12065"/>
                </a:lnTo>
                <a:lnTo>
                  <a:pt x="92483" y="6350"/>
                </a:lnTo>
                <a:close/>
              </a:path>
            </a:pathLst>
          </a:custGeom>
          <a:solidFill>
            <a:srgbClr val="6A6A6A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28815" y="423163"/>
            <a:ext cx="1255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95">
                <a:latin typeface="Calibri"/>
                <a:cs typeface="Calibri"/>
              </a:rPr>
              <a:t>IV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ID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IA 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4614" y="1413606"/>
            <a:ext cx="5573828" cy="1871665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208020" y="3468370"/>
            <a:ext cx="5547360" cy="1553210"/>
            <a:chOff x="3208020" y="3468370"/>
            <a:chExt cx="5547360" cy="155321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7545" y="3468370"/>
              <a:ext cx="5481319" cy="79247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8020" y="4196081"/>
              <a:ext cx="5547359" cy="825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28815" y="423163"/>
            <a:ext cx="1255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95">
                <a:latin typeface="Calibri"/>
                <a:cs typeface="Calibri"/>
              </a:rPr>
              <a:t>IV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ID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IA 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7007" y="3110365"/>
            <a:ext cx="9330178" cy="124795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9108" y="882591"/>
            <a:ext cx="5456191" cy="17864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41515" y="443156"/>
            <a:ext cx="1229995" cy="186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85"/>
              </a:lnSpc>
            </a:pPr>
            <a:r>
              <a:rPr dirty="0" sz="1200" spc="95">
                <a:latin typeface="Calibri"/>
                <a:cs typeface="Calibri"/>
              </a:rPr>
              <a:t>IV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ID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IA 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499" y="130493"/>
            <a:ext cx="11102101" cy="574170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991261" y="6058916"/>
            <a:ext cx="6148070" cy="568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0325">
              <a:lnSpc>
                <a:spcPts val="2135"/>
              </a:lnSpc>
              <a:spcBef>
                <a:spcPts val="100"/>
              </a:spcBef>
            </a:pPr>
            <a:r>
              <a:rPr dirty="0" sz="1800" spc="-10">
                <a:latin typeface="Segoe UI"/>
                <a:cs typeface="Segoe UI"/>
              </a:rPr>
              <a:t>BOCCS</a:t>
            </a:r>
            <a:endParaRPr sz="1800">
              <a:latin typeface="Segoe UI"/>
              <a:cs typeface="Segoe UI"/>
            </a:endParaRPr>
          </a:p>
          <a:p>
            <a:pPr algn="ctr">
              <a:lnSpc>
                <a:spcPts val="2135"/>
              </a:lnSpc>
            </a:pPr>
            <a:r>
              <a:rPr dirty="0" sz="1800">
                <a:latin typeface="Segoe UI"/>
                <a:cs typeface="Segoe UI"/>
              </a:rPr>
              <a:t>Brachycephalic</a:t>
            </a:r>
            <a:r>
              <a:rPr dirty="0" sz="1800" spc="-6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Obstructive</a:t>
            </a:r>
            <a:r>
              <a:rPr dirty="0" sz="1800" spc="-6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Cerebrospinal</a:t>
            </a:r>
            <a:r>
              <a:rPr dirty="0" sz="1800" spc="-5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Channel</a:t>
            </a:r>
            <a:r>
              <a:rPr dirty="0" sz="1800" spc="-50">
                <a:latin typeface="Segoe UI"/>
                <a:cs typeface="Segoe UI"/>
              </a:rPr>
              <a:t> </a:t>
            </a:r>
            <a:r>
              <a:rPr dirty="0" sz="1800" spc="-10">
                <a:latin typeface="Segoe UI"/>
                <a:cs typeface="Segoe UI"/>
              </a:rPr>
              <a:t>Syndrome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28815" y="423163"/>
            <a:ext cx="1255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95">
                <a:latin typeface="Calibri"/>
                <a:cs typeface="Calibri"/>
              </a:rPr>
              <a:t>IV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ID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IA 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26318" rIns="0" bIns="0" rtlCol="0" vert="horz">
            <a:spAutoFit/>
          </a:bodyPr>
          <a:lstStyle/>
          <a:p>
            <a:pPr marL="4330700">
              <a:lnSpc>
                <a:spcPct val="100000"/>
              </a:lnSpc>
              <a:spcBef>
                <a:spcPts val="110"/>
              </a:spcBef>
            </a:pPr>
            <a:r>
              <a:rPr dirty="0" spc="70"/>
              <a:t>Förekomst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28815" y="423163"/>
            <a:ext cx="1255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95">
                <a:latin typeface="Calibri"/>
                <a:cs typeface="Calibri"/>
              </a:rPr>
              <a:t>IV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ID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IA 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598" y="4488625"/>
            <a:ext cx="4688533" cy="112624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009640" y="4717795"/>
            <a:ext cx="5721985" cy="833119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97180" marR="17145" indent="-285115">
              <a:lnSpc>
                <a:spcPts val="2110"/>
              </a:lnSpc>
              <a:spcBef>
                <a:spcPts val="210"/>
              </a:spcBef>
              <a:buFont typeface="Arial"/>
              <a:buChar char="►"/>
              <a:tabLst>
                <a:tab pos="321945" algn="l"/>
              </a:tabLst>
            </a:pPr>
            <a:r>
              <a:rPr dirty="0" sz="1800">
                <a:latin typeface="Segoe UI"/>
                <a:cs typeface="Segoe UI"/>
              </a:rPr>
              <a:t>CM</a:t>
            </a:r>
            <a:r>
              <a:rPr dirty="0" sz="1800" spc="-4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hos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CKCS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ses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hos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upp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till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100%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av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individerna</a:t>
            </a:r>
            <a:r>
              <a:rPr dirty="0" sz="1800" spc="-25">
                <a:latin typeface="Segoe UI"/>
                <a:cs typeface="Segoe UI"/>
              </a:rPr>
              <a:t> där </a:t>
            </a:r>
            <a:r>
              <a:rPr dirty="0" sz="1800" spc="-25">
                <a:latin typeface="Segoe UI"/>
                <a:cs typeface="Segoe UI"/>
              </a:rPr>
              <a:t>	</a:t>
            </a:r>
            <a:r>
              <a:rPr dirty="0" sz="1800">
                <a:latin typeface="Segoe UI"/>
                <a:cs typeface="Segoe UI"/>
              </a:rPr>
              <a:t>SM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ses</a:t>
            </a:r>
            <a:r>
              <a:rPr dirty="0" sz="1800" spc="-1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hos</a:t>
            </a:r>
            <a:r>
              <a:rPr dirty="0" sz="1800" spc="-1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50-70%</a:t>
            </a:r>
            <a:r>
              <a:rPr dirty="0" sz="1800" spc="-1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av</a:t>
            </a:r>
            <a:r>
              <a:rPr dirty="0" sz="1800" spc="-10">
                <a:latin typeface="Segoe UI"/>
                <a:cs typeface="Segoe UI"/>
              </a:rPr>
              <a:t> dessa.</a:t>
            </a:r>
            <a:endParaRPr sz="1800">
              <a:latin typeface="Segoe UI"/>
              <a:cs typeface="Segoe UI"/>
            </a:endParaRPr>
          </a:p>
          <a:p>
            <a:pPr marL="297815" indent="-285115">
              <a:lnSpc>
                <a:spcPts val="2030"/>
              </a:lnSpc>
              <a:buFont typeface="Arial"/>
              <a:buChar char="►"/>
              <a:tabLst>
                <a:tab pos="297815" algn="l"/>
              </a:tabLst>
            </a:pPr>
            <a:r>
              <a:rPr dirty="0" sz="1800">
                <a:latin typeface="Segoe UI"/>
                <a:cs typeface="Segoe UI"/>
              </a:rPr>
              <a:t>Medullary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kinking</a:t>
            </a:r>
            <a:r>
              <a:rPr dirty="0" sz="1800" spc="-1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ses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hos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66-100%</a:t>
            </a:r>
            <a:r>
              <a:rPr dirty="0" sz="1800" spc="-1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av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CKCS</a:t>
            </a:r>
            <a:r>
              <a:rPr dirty="0" sz="1800" spc="-1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med</a:t>
            </a:r>
            <a:r>
              <a:rPr dirty="0" sz="1800" spc="-15">
                <a:latin typeface="Segoe UI"/>
                <a:cs typeface="Segoe UI"/>
              </a:rPr>
              <a:t> </a:t>
            </a:r>
            <a:r>
              <a:rPr dirty="0" sz="1800" spc="-25">
                <a:latin typeface="Segoe UI"/>
                <a:cs typeface="Segoe UI"/>
              </a:rPr>
              <a:t>CM.</a:t>
            </a:r>
            <a:endParaRPr sz="1800">
              <a:latin typeface="Segoe UI"/>
              <a:cs typeface="Segoe U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710" y="1284980"/>
            <a:ext cx="5515646" cy="1327841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681134" y="1514347"/>
            <a:ext cx="45231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Font typeface="Arial"/>
              <a:buChar char="►"/>
              <a:tabLst>
                <a:tab pos="297815" algn="l"/>
              </a:tabLst>
            </a:pPr>
            <a:r>
              <a:rPr dirty="0" sz="1800">
                <a:latin typeface="Segoe UI"/>
                <a:cs typeface="Segoe UI"/>
              </a:rPr>
              <a:t>CM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sågs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hos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99%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av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asymtomatiska</a:t>
            </a:r>
            <a:r>
              <a:rPr dirty="0" sz="1800" spc="-20">
                <a:latin typeface="Segoe UI"/>
                <a:cs typeface="Segoe UI"/>
              </a:rPr>
              <a:t> CKCS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28815" y="423163"/>
            <a:ext cx="1255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95">
                <a:latin typeface="Calibri"/>
                <a:cs typeface="Calibri"/>
              </a:rPr>
              <a:t>IV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ID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IA 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837" y="3234033"/>
            <a:ext cx="5873142" cy="128953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404557" y="3632707"/>
            <a:ext cx="4950460" cy="833119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97815" marR="5080" indent="-285750">
              <a:lnSpc>
                <a:spcPts val="2110"/>
              </a:lnSpc>
              <a:spcBef>
                <a:spcPts val="210"/>
              </a:spcBef>
              <a:buFont typeface="Arial"/>
              <a:buChar char="►"/>
              <a:tabLst>
                <a:tab pos="297815" algn="l"/>
              </a:tabLst>
            </a:pPr>
            <a:r>
              <a:rPr dirty="0" sz="1800">
                <a:latin typeface="Segoe UI"/>
                <a:cs typeface="Segoe UI"/>
              </a:rPr>
              <a:t>15,4%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av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Danska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CKCS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som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föddes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2001</a:t>
            </a:r>
            <a:r>
              <a:rPr dirty="0" sz="1800" spc="-20">
                <a:latin typeface="Segoe UI"/>
                <a:cs typeface="Segoe UI"/>
              </a:rPr>
              <a:t> hade </a:t>
            </a:r>
            <a:r>
              <a:rPr dirty="0" sz="1800">
                <a:latin typeface="Segoe UI"/>
                <a:cs typeface="Segoe UI"/>
              </a:rPr>
              <a:t>symtomatisk</a:t>
            </a:r>
            <a:r>
              <a:rPr dirty="0" sz="1800" spc="-45">
                <a:latin typeface="Segoe UI"/>
                <a:cs typeface="Segoe UI"/>
              </a:rPr>
              <a:t> </a:t>
            </a:r>
            <a:r>
              <a:rPr dirty="0" sz="1800" spc="-25">
                <a:latin typeface="Segoe UI"/>
                <a:cs typeface="Segoe UI"/>
              </a:rPr>
              <a:t>SM</a:t>
            </a:r>
            <a:endParaRPr sz="1800">
              <a:latin typeface="Segoe UI"/>
              <a:cs typeface="Segoe UI"/>
            </a:endParaRPr>
          </a:p>
          <a:p>
            <a:pPr marL="297815" indent="-285115">
              <a:lnSpc>
                <a:spcPts val="2030"/>
              </a:lnSpc>
              <a:buFont typeface="Arial"/>
              <a:buChar char="►"/>
              <a:tabLst>
                <a:tab pos="297815" algn="l"/>
              </a:tabLst>
            </a:pPr>
            <a:r>
              <a:rPr dirty="0" sz="1800">
                <a:latin typeface="Segoe UI"/>
                <a:cs typeface="Segoe UI"/>
              </a:rPr>
              <a:t>20%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av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dessa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resulterade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i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 spc="-10">
                <a:latin typeface="Segoe UI"/>
                <a:cs typeface="Segoe UI"/>
              </a:rPr>
              <a:t>avlivning.</a:t>
            </a:r>
            <a:endParaRPr sz="1800">
              <a:latin typeface="Segoe UI"/>
              <a:cs typeface="Segoe U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8603" y="851257"/>
            <a:ext cx="4257272" cy="146523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009640" y="1267459"/>
            <a:ext cx="55981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Font typeface="Arial"/>
              <a:buChar char="►"/>
              <a:tabLst>
                <a:tab pos="297815" algn="l"/>
              </a:tabLst>
            </a:pPr>
            <a:r>
              <a:rPr dirty="0" sz="1800">
                <a:latin typeface="Segoe UI"/>
                <a:cs typeface="Segoe UI"/>
              </a:rPr>
              <a:t>Förstorade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ventriklar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sågs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hos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70%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och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SM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hos</a:t>
            </a:r>
            <a:r>
              <a:rPr dirty="0" sz="1800" spc="-20">
                <a:latin typeface="Segoe UI"/>
                <a:cs typeface="Segoe UI"/>
              </a:rPr>
              <a:t> 80%.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28815" y="423163"/>
            <a:ext cx="1255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95">
                <a:latin typeface="Calibri"/>
                <a:cs typeface="Calibri"/>
              </a:rPr>
              <a:t>IV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ID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IA 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26318" rIns="0" bIns="0" rtlCol="0" vert="horz">
            <a:spAutoFit/>
          </a:bodyPr>
          <a:lstStyle/>
          <a:p>
            <a:pPr marL="4330700">
              <a:lnSpc>
                <a:spcPct val="100000"/>
              </a:lnSpc>
              <a:spcBef>
                <a:spcPts val="110"/>
              </a:spcBef>
            </a:pPr>
            <a:r>
              <a:rPr dirty="0" spc="85"/>
              <a:t>Symtom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28815" y="423163"/>
            <a:ext cx="1255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95">
                <a:latin typeface="Calibri"/>
                <a:cs typeface="Calibri"/>
              </a:rPr>
              <a:t>IV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ID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IA 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9500" y="970225"/>
            <a:ext cx="4906433" cy="12954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38450" y="2628106"/>
            <a:ext cx="65151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28815" y="423163"/>
            <a:ext cx="1255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95">
                <a:latin typeface="Calibri"/>
                <a:cs typeface="Calibri"/>
              </a:rPr>
              <a:t>IV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ID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IA 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8900" y="921543"/>
            <a:ext cx="9448800" cy="1270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74139" y="2609596"/>
            <a:ext cx="6267450" cy="360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b="0">
                <a:latin typeface="Calibri"/>
                <a:cs typeface="Calibri"/>
              </a:rPr>
              <a:t>CKCS</a:t>
            </a:r>
            <a:r>
              <a:rPr dirty="0" sz="2200" spc="-55" b="0">
                <a:latin typeface="Calibri"/>
                <a:cs typeface="Calibri"/>
              </a:rPr>
              <a:t> </a:t>
            </a:r>
            <a:r>
              <a:rPr dirty="0" sz="2200" b="0">
                <a:latin typeface="Calibri"/>
                <a:cs typeface="Calibri"/>
              </a:rPr>
              <a:t>med</a:t>
            </a:r>
            <a:r>
              <a:rPr dirty="0" sz="2200" spc="-50" b="0">
                <a:latin typeface="Calibri"/>
                <a:cs typeface="Calibri"/>
              </a:rPr>
              <a:t> </a:t>
            </a:r>
            <a:r>
              <a:rPr dirty="0" sz="2200" b="0">
                <a:latin typeface="Calibri"/>
                <a:cs typeface="Calibri"/>
              </a:rPr>
              <a:t>neuropatisk</a:t>
            </a:r>
            <a:r>
              <a:rPr dirty="0" sz="2200" spc="-40" b="0">
                <a:latin typeface="Calibri"/>
                <a:cs typeface="Calibri"/>
              </a:rPr>
              <a:t> </a:t>
            </a:r>
            <a:r>
              <a:rPr dirty="0" sz="2200" b="0">
                <a:latin typeface="Calibri"/>
                <a:cs typeface="Calibri"/>
              </a:rPr>
              <a:t>smärta</a:t>
            </a:r>
            <a:r>
              <a:rPr dirty="0" sz="2200" spc="-50" b="0">
                <a:latin typeface="Calibri"/>
                <a:cs typeface="Calibri"/>
              </a:rPr>
              <a:t> </a:t>
            </a:r>
            <a:r>
              <a:rPr dirty="0" sz="2200" b="0">
                <a:latin typeface="Calibri"/>
                <a:cs typeface="Calibri"/>
              </a:rPr>
              <a:t>pga</a:t>
            </a:r>
            <a:r>
              <a:rPr dirty="0" sz="2200" spc="-45" b="0">
                <a:latin typeface="Calibri"/>
                <a:cs typeface="Calibri"/>
              </a:rPr>
              <a:t> </a:t>
            </a:r>
            <a:r>
              <a:rPr dirty="0" sz="2200" b="0">
                <a:latin typeface="Calibri"/>
                <a:cs typeface="Calibri"/>
              </a:rPr>
              <a:t>CM/SM</a:t>
            </a:r>
            <a:r>
              <a:rPr dirty="0" sz="2200" spc="-50" b="0">
                <a:latin typeface="Calibri"/>
                <a:cs typeface="Calibri"/>
              </a:rPr>
              <a:t> </a:t>
            </a:r>
            <a:r>
              <a:rPr dirty="0" sz="2200" b="0">
                <a:latin typeface="Calibri"/>
                <a:cs typeface="Calibri"/>
              </a:rPr>
              <a:t>visade</a:t>
            </a:r>
            <a:r>
              <a:rPr dirty="0" sz="2200" spc="-35" b="0">
                <a:latin typeface="Calibri"/>
                <a:cs typeface="Calibri"/>
              </a:rPr>
              <a:t> </a:t>
            </a:r>
            <a:r>
              <a:rPr dirty="0" sz="2200" spc="-10" b="0">
                <a:latin typeface="Calibri"/>
                <a:cs typeface="Calibri"/>
              </a:rPr>
              <a:t>även: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374139" y="2941828"/>
            <a:ext cx="5985510" cy="3040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indent="-288925">
              <a:lnSpc>
                <a:spcPts val="2615"/>
              </a:lnSpc>
              <a:spcBef>
                <a:spcPts val="100"/>
              </a:spcBef>
              <a:buFont typeface="Arial"/>
              <a:buChar char="►"/>
              <a:tabLst>
                <a:tab pos="297815" algn="l"/>
              </a:tabLst>
            </a:pPr>
            <a:r>
              <a:rPr dirty="0" sz="2200">
                <a:latin typeface="Calibri"/>
                <a:cs typeface="Calibri"/>
              </a:rPr>
              <a:t>Ökad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rädsla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för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okända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människor/djur</a:t>
            </a:r>
            <a:endParaRPr sz="2200">
              <a:latin typeface="Calibri"/>
              <a:cs typeface="Calibri"/>
            </a:endParaRPr>
          </a:p>
          <a:p>
            <a:pPr marL="297815" indent="-288925">
              <a:lnSpc>
                <a:spcPts val="2615"/>
              </a:lnSpc>
              <a:buFont typeface="Arial"/>
              <a:buChar char="►"/>
              <a:tabLst>
                <a:tab pos="297815" algn="l"/>
              </a:tabLst>
            </a:pPr>
            <a:r>
              <a:rPr dirty="0" sz="2200">
                <a:latin typeface="Calibri"/>
                <a:cs typeface="Calibri"/>
              </a:rPr>
              <a:t>Ökad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rädsla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för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ljud,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objekt,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situationer</a:t>
            </a:r>
            <a:endParaRPr sz="2200">
              <a:latin typeface="Calibri"/>
              <a:cs typeface="Calibri"/>
            </a:endParaRPr>
          </a:p>
          <a:p>
            <a:pPr marL="297815" indent="-288925">
              <a:lnSpc>
                <a:spcPts val="2615"/>
              </a:lnSpc>
              <a:spcBef>
                <a:spcPts val="70"/>
              </a:spcBef>
              <a:buFont typeface="Arial"/>
              <a:buChar char="►"/>
              <a:tabLst>
                <a:tab pos="297815" algn="l"/>
              </a:tabLst>
            </a:pPr>
            <a:r>
              <a:rPr dirty="0" sz="2200">
                <a:latin typeface="Calibri"/>
                <a:cs typeface="Calibri"/>
              </a:rPr>
              <a:t>Ökad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separationsångest</a:t>
            </a:r>
            <a:endParaRPr sz="2200">
              <a:latin typeface="Calibri"/>
              <a:cs typeface="Calibri"/>
            </a:endParaRPr>
          </a:p>
          <a:p>
            <a:pPr marL="297815" indent="-288925">
              <a:lnSpc>
                <a:spcPts val="2615"/>
              </a:lnSpc>
              <a:buFont typeface="Arial"/>
              <a:buChar char="►"/>
              <a:tabLst>
                <a:tab pos="297815" algn="l"/>
              </a:tabLst>
            </a:pPr>
            <a:r>
              <a:rPr dirty="0" sz="2200">
                <a:latin typeface="Calibri"/>
                <a:cs typeface="Calibri"/>
              </a:rPr>
              <a:t>Ökad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anknytningsproblematik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(för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mycket/för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lite)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►"/>
            </a:pPr>
            <a:endParaRPr sz="2150">
              <a:latin typeface="Calibri"/>
              <a:cs typeface="Calibri"/>
            </a:endParaRPr>
          </a:p>
          <a:p>
            <a:pPr marL="12700">
              <a:lnSpc>
                <a:spcPts val="2615"/>
              </a:lnSpc>
            </a:pPr>
            <a:r>
              <a:rPr dirty="0" sz="2200">
                <a:latin typeface="Calibri"/>
                <a:cs typeface="Calibri"/>
              </a:rPr>
              <a:t>Detta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resulterar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i:</a:t>
            </a:r>
            <a:endParaRPr sz="2200">
              <a:latin typeface="Calibri"/>
              <a:cs typeface="Calibri"/>
            </a:endParaRPr>
          </a:p>
          <a:p>
            <a:pPr marL="297815" indent="-288925">
              <a:lnSpc>
                <a:spcPts val="2615"/>
              </a:lnSpc>
              <a:buFont typeface="Arial"/>
              <a:buChar char="►"/>
              <a:tabLst>
                <a:tab pos="297815" algn="l"/>
              </a:tabLst>
            </a:pPr>
            <a:r>
              <a:rPr dirty="0" sz="2200">
                <a:latin typeface="Calibri"/>
                <a:cs typeface="Calibri"/>
              </a:rPr>
              <a:t>Minskad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livskvalitet</a:t>
            </a:r>
            <a:endParaRPr sz="2200">
              <a:latin typeface="Calibri"/>
              <a:cs typeface="Calibri"/>
            </a:endParaRPr>
          </a:p>
          <a:p>
            <a:pPr marL="297815" indent="-288925">
              <a:lnSpc>
                <a:spcPts val="2615"/>
              </a:lnSpc>
              <a:spcBef>
                <a:spcPts val="70"/>
              </a:spcBef>
              <a:buFont typeface="Arial"/>
              <a:buChar char="►"/>
              <a:tabLst>
                <a:tab pos="297815" algn="l"/>
              </a:tabLst>
            </a:pPr>
            <a:r>
              <a:rPr dirty="0" sz="2200" spc="-10">
                <a:latin typeface="Calibri"/>
                <a:cs typeface="Calibri"/>
              </a:rPr>
              <a:t>Försämrad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förmåga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att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ta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det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lugnt</a:t>
            </a:r>
            <a:endParaRPr sz="2200">
              <a:latin typeface="Calibri"/>
              <a:cs typeface="Calibri"/>
            </a:endParaRPr>
          </a:p>
          <a:p>
            <a:pPr marL="297815" indent="-288925">
              <a:lnSpc>
                <a:spcPts val="2615"/>
              </a:lnSpc>
              <a:buFont typeface="Arial"/>
              <a:buChar char="►"/>
              <a:tabLst>
                <a:tab pos="297815" algn="l"/>
              </a:tabLst>
            </a:pPr>
            <a:r>
              <a:rPr dirty="0" sz="2200">
                <a:latin typeface="Calibri"/>
                <a:cs typeface="Calibri"/>
              </a:rPr>
              <a:t>Ovilja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att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aktivera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sig.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1680" y="3746894"/>
            <a:ext cx="5756910" cy="25330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28815" y="423163"/>
            <a:ext cx="1255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95">
                <a:latin typeface="Calibri"/>
                <a:cs typeface="Calibri"/>
              </a:rPr>
              <a:t>IV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ID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IA 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7288" y="818514"/>
            <a:ext cx="3929888" cy="13858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dirty="0" sz="1800" b="0">
                <a:latin typeface="Segoe UI"/>
                <a:cs typeface="Segoe UI"/>
              </a:rPr>
              <a:t>Maximal</a:t>
            </a:r>
            <a:r>
              <a:rPr dirty="0" sz="1800" spc="-30" b="0">
                <a:latin typeface="Segoe UI"/>
                <a:cs typeface="Segoe UI"/>
              </a:rPr>
              <a:t> </a:t>
            </a:r>
            <a:r>
              <a:rPr dirty="0" sz="1800" b="0">
                <a:latin typeface="Segoe UI"/>
                <a:cs typeface="Segoe UI"/>
              </a:rPr>
              <a:t>syrinx</a:t>
            </a:r>
            <a:r>
              <a:rPr dirty="0" sz="1800" spc="-30" b="0">
                <a:latin typeface="Segoe UI"/>
                <a:cs typeface="Segoe UI"/>
              </a:rPr>
              <a:t> </a:t>
            </a:r>
            <a:r>
              <a:rPr dirty="0" sz="1800" b="0">
                <a:latin typeface="Segoe UI"/>
                <a:cs typeface="Segoe UI"/>
              </a:rPr>
              <a:t>bredd</a:t>
            </a:r>
            <a:r>
              <a:rPr dirty="0" sz="1800" spc="-25" b="0">
                <a:latin typeface="Segoe UI"/>
                <a:cs typeface="Segoe UI"/>
              </a:rPr>
              <a:t> </a:t>
            </a:r>
            <a:r>
              <a:rPr dirty="0" sz="1800" b="0">
                <a:latin typeface="Segoe UI"/>
                <a:cs typeface="Segoe UI"/>
              </a:rPr>
              <a:t>är</a:t>
            </a:r>
            <a:r>
              <a:rPr dirty="0" sz="1800" spc="-35" b="0">
                <a:latin typeface="Segoe UI"/>
                <a:cs typeface="Segoe UI"/>
              </a:rPr>
              <a:t> </a:t>
            </a:r>
            <a:r>
              <a:rPr dirty="0" sz="1800" b="0">
                <a:latin typeface="Segoe UI"/>
                <a:cs typeface="Segoe UI"/>
              </a:rPr>
              <a:t>starkaste</a:t>
            </a:r>
            <a:r>
              <a:rPr dirty="0" sz="1800" spc="-30" b="0">
                <a:latin typeface="Segoe UI"/>
                <a:cs typeface="Segoe UI"/>
              </a:rPr>
              <a:t> </a:t>
            </a:r>
            <a:r>
              <a:rPr dirty="0" sz="1800" b="0">
                <a:latin typeface="Segoe UI"/>
                <a:cs typeface="Segoe UI"/>
              </a:rPr>
              <a:t>prediktorn</a:t>
            </a:r>
            <a:r>
              <a:rPr dirty="0" sz="1800" spc="-35" b="0">
                <a:latin typeface="Segoe UI"/>
                <a:cs typeface="Segoe UI"/>
              </a:rPr>
              <a:t> </a:t>
            </a:r>
            <a:r>
              <a:rPr dirty="0" sz="1800" b="0">
                <a:latin typeface="Segoe UI"/>
                <a:cs typeface="Segoe UI"/>
              </a:rPr>
              <a:t>för</a:t>
            </a:r>
            <a:r>
              <a:rPr dirty="0" sz="1800" spc="-35" b="0">
                <a:latin typeface="Segoe UI"/>
                <a:cs typeface="Segoe UI"/>
              </a:rPr>
              <a:t> </a:t>
            </a:r>
            <a:r>
              <a:rPr dirty="0" sz="1800" b="0">
                <a:latin typeface="Segoe UI"/>
                <a:cs typeface="Segoe UI"/>
              </a:rPr>
              <a:t>smärta,</a:t>
            </a:r>
            <a:r>
              <a:rPr dirty="0" sz="1800" spc="-30" b="0">
                <a:latin typeface="Segoe UI"/>
                <a:cs typeface="Segoe UI"/>
              </a:rPr>
              <a:t> </a:t>
            </a:r>
            <a:r>
              <a:rPr dirty="0" sz="1800" b="0">
                <a:latin typeface="Segoe UI"/>
                <a:cs typeface="Segoe UI"/>
              </a:rPr>
              <a:t>fantomklåda</a:t>
            </a:r>
            <a:r>
              <a:rPr dirty="0" sz="1800" spc="-35" b="0">
                <a:latin typeface="Segoe UI"/>
                <a:cs typeface="Segoe UI"/>
              </a:rPr>
              <a:t> </a:t>
            </a:r>
            <a:r>
              <a:rPr dirty="0" sz="1800" b="0">
                <a:latin typeface="Segoe UI"/>
                <a:cs typeface="Segoe UI"/>
              </a:rPr>
              <a:t>och</a:t>
            </a:r>
            <a:r>
              <a:rPr dirty="0" sz="1800" spc="-35" b="0">
                <a:latin typeface="Segoe UI"/>
                <a:cs typeface="Segoe UI"/>
              </a:rPr>
              <a:t> </a:t>
            </a:r>
            <a:r>
              <a:rPr dirty="0" sz="1800" b="0">
                <a:latin typeface="Segoe UI"/>
                <a:cs typeface="Segoe UI"/>
              </a:rPr>
              <a:t>skolios</a:t>
            </a:r>
            <a:r>
              <a:rPr dirty="0" sz="1800" spc="-35" b="0">
                <a:latin typeface="Segoe UI"/>
                <a:cs typeface="Segoe UI"/>
              </a:rPr>
              <a:t> </a:t>
            </a:r>
            <a:r>
              <a:rPr dirty="0" sz="1800" b="0">
                <a:latin typeface="Segoe UI"/>
                <a:cs typeface="Segoe UI"/>
              </a:rPr>
              <a:t>hos</a:t>
            </a:r>
            <a:r>
              <a:rPr dirty="0" sz="1800" spc="-30" b="0">
                <a:latin typeface="Segoe UI"/>
                <a:cs typeface="Segoe UI"/>
              </a:rPr>
              <a:t> </a:t>
            </a:r>
            <a:r>
              <a:rPr dirty="0" sz="1800" b="0">
                <a:latin typeface="Segoe UI"/>
                <a:cs typeface="Segoe UI"/>
              </a:rPr>
              <a:t>hundar</a:t>
            </a:r>
            <a:r>
              <a:rPr dirty="0" sz="1800" spc="-30" b="0">
                <a:latin typeface="Segoe UI"/>
                <a:cs typeface="Segoe UI"/>
              </a:rPr>
              <a:t> </a:t>
            </a:r>
            <a:r>
              <a:rPr dirty="0" sz="1800" b="0">
                <a:latin typeface="Segoe UI"/>
                <a:cs typeface="Segoe UI"/>
              </a:rPr>
              <a:t>med</a:t>
            </a:r>
            <a:r>
              <a:rPr dirty="0" sz="1800" spc="-25" b="0">
                <a:latin typeface="Segoe UI"/>
                <a:cs typeface="Segoe UI"/>
              </a:rPr>
              <a:t> SM. </a:t>
            </a:r>
            <a:r>
              <a:rPr dirty="0" sz="1800" b="0">
                <a:latin typeface="Segoe UI"/>
                <a:cs typeface="Segoe UI"/>
              </a:rPr>
              <a:t>Både</a:t>
            </a:r>
            <a:r>
              <a:rPr dirty="0" sz="1800" spc="-45" b="0">
                <a:latin typeface="Segoe UI"/>
                <a:cs typeface="Segoe UI"/>
              </a:rPr>
              <a:t> </a:t>
            </a:r>
            <a:r>
              <a:rPr dirty="0" sz="1800" b="0">
                <a:latin typeface="Segoe UI"/>
                <a:cs typeface="Segoe UI"/>
              </a:rPr>
              <a:t>smärta</a:t>
            </a:r>
            <a:r>
              <a:rPr dirty="0" sz="1800" spc="-30" b="0">
                <a:latin typeface="Segoe UI"/>
                <a:cs typeface="Segoe UI"/>
              </a:rPr>
              <a:t> </a:t>
            </a:r>
            <a:r>
              <a:rPr dirty="0" sz="1800" b="0">
                <a:latin typeface="Segoe UI"/>
                <a:cs typeface="Segoe UI"/>
              </a:rPr>
              <a:t>och</a:t>
            </a:r>
            <a:r>
              <a:rPr dirty="0" sz="1800" spc="-35" b="0">
                <a:latin typeface="Segoe UI"/>
                <a:cs typeface="Segoe UI"/>
              </a:rPr>
              <a:t> </a:t>
            </a:r>
            <a:r>
              <a:rPr dirty="0" sz="1800" b="0">
                <a:latin typeface="Segoe UI"/>
                <a:cs typeface="Segoe UI"/>
              </a:rPr>
              <a:t>syrinx</a:t>
            </a:r>
            <a:r>
              <a:rPr dirty="0" sz="1800" spc="-25" b="0">
                <a:latin typeface="Segoe UI"/>
                <a:cs typeface="Segoe UI"/>
              </a:rPr>
              <a:t> </a:t>
            </a:r>
            <a:r>
              <a:rPr dirty="0" sz="1800" b="0">
                <a:latin typeface="Segoe UI"/>
                <a:cs typeface="Segoe UI"/>
              </a:rPr>
              <a:t>storlek</a:t>
            </a:r>
            <a:r>
              <a:rPr dirty="0" sz="1800" spc="-20" b="0">
                <a:latin typeface="Segoe UI"/>
                <a:cs typeface="Segoe UI"/>
              </a:rPr>
              <a:t> </a:t>
            </a:r>
            <a:r>
              <a:rPr dirty="0" sz="1800" b="0">
                <a:latin typeface="Segoe UI"/>
                <a:cs typeface="Segoe UI"/>
              </a:rPr>
              <a:t>är</a:t>
            </a:r>
            <a:r>
              <a:rPr dirty="0" sz="1800" spc="-30" b="0">
                <a:latin typeface="Segoe UI"/>
                <a:cs typeface="Segoe UI"/>
              </a:rPr>
              <a:t> </a:t>
            </a:r>
            <a:r>
              <a:rPr dirty="0" sz="1800" b="0">
                <a:latin typeface="Segoe UI"/>
                <a:cs typeface="Segoe UI"/>
              </a:rPr>
              <a:t>positivt</a:t>
            </a:r>
            <a:r>
              <a:rPr dirty="0" sz="1800" spc="-20" b="0">
                <a:latin typeface="Segoe UI"/>
                <a:cs typeface="Segoe UI"/>
              </a:rPr>
              <a:t> </a:t>
            </a:r>
            <a:r>
              <a:rPr dirty="0" sz="1800" b="0">
                <a:latin typeface="Segoe UI"/>
                <a:cs typeface="Segoe UI"/>
              </a:rPr>
              <a:t>korrelerad</a:t>
            </a:r>
            <a:r>
              <a:rPr dirty="0" sz="1800" spc="-25" b="0">
                <a:latin typeface="Segoe UI"/>
                <a:cs typeface="Segoe UI"/>
              </a:rPr>
              <a:t> </a:t>
            </a:r>
            <a:r>
              <a:rPr dirty="0" sz="1800" b="0">
                <a:latin typeface="Segoe UI"/>
                <a:cs typeface="Segoe UI"/>
              </a:rPr>
              <a:t>med</a:t>
            </a:r>
            <a:r>
              <a:rPr dirty="0" sz="1800" spc="-20" b="0">
                <a:latin typeface="Segoe UI"/>
                <a:cs typeface="Segoe UI"/>
              </a:rPr>
              <a:t> </a:t>
            </a:r>
            <a:r>
              <a:rPr dirty="0" sz="1800" b="0">
                <a:latin typeface="Segoe UI"/>
                <a:cs typeface="Segoe UI"/>
              </a:rPr>
              <a:t>syrinx</a:t>
            </a:r>
            <a:r>
              <a:rPr dirty="0" sz="1800" spc="-30" b="0">
                <a:latin typeface="Segoe UI"/>
                <a:cs typeface="Segoe UI"/>
              </a:rPr>
              <a:t> </a:t>
            </a:r>
            <a:r>
              <a:rPr dirty="0" sz="1800" b="0">
                <a:latin typeface="Segoe UI"/>
                <a:cs typeface="Segoe UI"/>
              </a:rPr>
              <a:t>lokaliserad</a:t>
            </a:r>
            <a:r>
              <a:rPr dirty="0" sz="1800" spc="-20" b="0">
                <a:latin typeface="Segoe UI"/>
                <a:cs typeface="Segoe UI"/>
              </a:rPr>
              <a:t> </a:t>
            </a:r>
            <a:r>
              <a:rPr dirty="0" sz="1800" b="0">
                <a:latin typeface="Segoe UI"/>
                <a:cs typeface="Segoe UI"/>
              </a:rPr>
              <a:t>i</a:t>
            </a:r>
            <a:r>
              <a:rPr dirty="0" sz="1800" spc="-20" b="0">
                <a:latin typeface="Segoe UI"/>
                <a:cs typeface="Segoe UI"/>
              </a:rPr>
              <a:t> </a:t>
            </a:r>
            <a:r>
              <a:rPr dirty="0" sz="1800" b="0">
                <a:latin typeface="Segoe UI"/>
                <a:cs typeface="Segoe UI"/>
              </a:rPr>
              <a:t>övre</a:t>
            </a:r>
            <a:r>
              <a:rPr dirty="0" sz="1800" spc="-35" b="0">
                <a:latin typeface="Segoe UI"/>
                <a:cs typeface="Segoe UI"/>
              </a:rPr>
              <a:t> </a:t>
            </a:r>
            <a:r>
              <a:rPr dirty="0" sz="1800" b="0">
                <a:latin typeface="Segoe UI"/>
                <a:cs typeface="Segoe UI"/>
              </a:rPr>
              <a:t>halvan</a:t>
            </a:r>
            <a:r>
              <a:rPr dirty="0" sz="1800" spc="-30" b="0">
                <a:latin typeface="Segoe UI"/>
                <a:cs typeface="Segoe UI"/>
              </a:rPr>
              <a:t> </a:t>
            </a:r>
            <a:r>
              <a:rPr dirty="0" sz="1800" b="0">
                <a:latin typeface="Segoe UI"/>
                <a:cs typeface="Segoe UI"/>
              </a:rPr>
              <a:t>av</a:t>
            </a:r>
            <a:r>
              <a:rPr dirty="0" sz="1800" spc="-25" b="0">
                <a:latin typeface="Segoe UI"/>
                <a:cs typeface="Segoe UI"/>
              </a:rPr>
              <a:t> </a:t>
            </a:r>
            <a:r>
              <a:rPr dirty="0" sz="1800" spc="-10" b="0">
                <a:latin typeface="Segoe UI"/>
                <a:cs typeface="Segoe UI"/>
              </a:rPr>
              <a:t>ryggmärgen.</a:t>
            </a:r>
            <a:endParaRPr sz="1800">
              <a:latin typeface="Segoe UI"/>
              <a:cs typeface="Segoe U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8033" y="4191768"/>
            <a:ext cx="4290856" cy="19208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59154" y="4492282"/>
            <a:ext cx="3251200" cy="21336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28815" y="423163"/>
            <a:ext cx="1255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95">
                <a:latin typeface="Calibri"/>
                <a:cs typeface="Calibri"/>
              </a:rPr>
              <a:t>IV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ID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IA 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755395"/>
            <a:ext cx="161671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Calibri"/>
                <a:cs typeface="Calibri"/>
              </a:rPr>
              <a:t>Neurocenter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31589" y="771739"/>
            <a:ext cx="3378765" cy="356306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2775" y="1717213"/>
            <a:ext cx="7772399" cy="384186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22841" y="4217460"/>
            <a:ext cx="11746865" cy="2482215"/>
            <a:chOff x="222841" y="4217460"/>
            <a:chExt cx="11746865" cy="24822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841" y="4217460"/>
              <a:ext cx="11746317" cy="248176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39717" y="6105465"/>
              <a:ext cx="2216740" cy="581059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928815" y="423163"/>
            <a:ext cx="1255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95">
                <a:latin typeface="Calibri"/>
                <a:cs typeface="Calibri"/>
              </a:rPr>
              <a:t>IV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ID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IA 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6780" y="743203"/>
            <a:ext cx="1767839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Segoe UI"/>
                <a:cs typeface="Segoe UI"/>
              </a:rPr>
              <a:t>SM-S</a:t>
            </a:r>
            <a:r>
              <a:rPr dirty="0" sz="1800" spc="-10" b="0">
                <a:latin typeface="Segoe UI"/>
                <a:cs typeface="Segoe UI"/>
              </a:rPr>
              <a:t>ymtomatisk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06780" y="1011427"/>
            <a:ext cx="10999470" cy="306133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986155" indent="285115">
              <a:lnSpc>
                <a:spcPts val="2090"/>
              </a:lnSpc>
              <a:spcBef>
                <a:spcPts val="225"/>
              </a:spcBef>
              <a:buFont typeface="Arial"/>
              <a:buChar char="►"/>
              <a:tabLst>
                <a:tab pos="297815" algn="l"/>
              </a:tabLst>
            </a:pPr>
            <a:r>
              <a:rPr dirty="0" sz="1800">
                <a:latin typeface="Segoe UI"/>
                <a:cs typeface="Segoe UI"/>
              </a:rPr>
              <a:t>Hundar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med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SM</a:t>
            </a:r>
            <a:r>
              <a:rPr dirty="0" sz="1800" spc="-3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på</a:t>
            </a:r>
            <a:r>
              <a:rPr dirty="0" sz="1800" spc="-3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4mm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eller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mer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och</a:t>
            </a:r>
            <a:r>
              <a:rPr dirty="0" sz="1800" spc="-3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med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SM-symtom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som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fantomklåda,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skolios,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svaghet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 spc="-10">
                <a:latin typeface="Segoe UI"/>
                <a:cs typeface="Segoe UI"/>
              </a:rPr>
              <a:t>eller </a:t>
            </a:r>
            <a:r>
              <a:rPr dirty="0" sz="1800">
                <a:latin typeface="Segoe UI"/>
                <a:cs typeface="Segoe UI"/>
              </a:rPr>
              <a:t>proprioceptiva</a:t>
            </a:r>
            <a:r>
              <a:rPr dirty="0" sz="1800" spc="-90">
                <a:latin typeface="Segoe UI"/>
                <a:cs typeface="Segoe UI"/>
              </a:rPr>
              <a:t> </a:t>
            </a:r>
            <a:r>
              <a:rPr dirty="0" sz="1800" spc="-10">
                <a:latin typeface="Segoe UI"/>
                <a:cs typeface="Segoe UI"/>
              </a:rPr>
              <a:t>bortfall.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buFont typeface="Arial"/>
              <a:buChar char="►"/>
            </a:pPr>
            <a:endParaRPr sz="1650">
              <a:latin typeface="Segoe UI"/>
              <a:cs typeface="Segoe UI"/>
            </a:endParaRPr>
          </a:p>
          <a:p>
            <a:pPr marL="12700">
              <a:lnSpc>
                <a:spcPts val="2125"/>
              </a:lnSpc>
              <a:spcBef>
                <a:spcPts val="5"/>
              </a:spcBef>
            </a:pPr>
            <a:r>
              <a:rPr dirty="0" sz="1800" spc="-10" b="1">
                <a:latin typeface="Segoe UI"/>
                <a:cs typeface="Segoe UI"/>
              </a:rPr>
              <a:t>CM-N</a:t>
            </a:r>
            <a:r>
              <a:rPr dirty="0" sz="1800" spc="-10">
                <a:latin typeface="Segoe UI"/>
                <a:cs typeface="Segoe UI"/>
              </a:rPr>
              <a:t>ormal</a:t>
            </a:r>
            <a:endParaRPr sz="1800">
              <a:latin typeface="Segoe UI"/>
              <a:cs typeface="Segoe UI"/>
            </a:endParaRPr>
          </a:p>
          <a:p>
            <a:pPr marL="297815" indent="-285115">
              <a:lnSpc>
                <a:spcPts val="2125"/>
              </a:lnSpc>
              <a:buFont typeface="Arial"/>
              <a:buChar char="►"/>
              <a:tabLst>
                <a:tab pos="297815" algn="l"/>
              </a:tabLst>
            </a:pPr>
            <a:r>
              <a:rPr dirty="0" sz="1800">
                <a:latin typeface="Segoe UI"/>
                <a:cs typeface="Segoe UI"/>
              </a:rPr>
              <a:t>Hundar</a:t>
            </a:r>
            <a:r>
              <a:rPr dirty="0" sz="1800" spc="-4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med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centralkanal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dilatation</a:t>
            </a:r>
            <a:r>
              <a:rPr dirty="0" sz="1800" spc="-3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eller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SM</a:t>
            </a:r>
            <a:r>
              <a:rPr dirty="0" sz="1800" spc="-3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utan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kliniska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eller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beteendemässiga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symtom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på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 spc="-10">
                <a:latin typeface="Segoe UI"/>
                <a:cs typeface="Segoe UI"/>
              </a:rPr>
              <a:t>smärta.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►"/>
            </a:pPr>
            <a:endParaRPr sz="1650">
              <a:latin typeface="Segoe UI"/>
              <a:cs typeface="Segoe UI"/>
            </a:endParaRPr>
          </a:p>
          <a:p>
            <a:pPr marL="12700">
              <a:lnSpc>
                <a:spcPts val="2135"/>
              </a:lnSpc>
            </a:pPr>
            <a:r>
              <a:rPr dirty="0" sz="1800" spc="-10" b="1">
                <a:latin typeface="Segoe UI"/>
                <a:cs typeface="Segoe UI"/>
              </a:rPr>
              <a:t>CM-</a:t>
            </a:r>
            <a:r>
              <a:rPr dirty="0" sz="1800" spc="-20" b="1">
                <a:latin typeface="Segoe UI"/>
                <a:cs typeface="Segoe UI"/>
              </a:rPr>
              <a:t>P</a:t>
            </a:r>
            <a:r>
              <a:rPr dirty="0" sz="1800" spc="-20">
                <a:latin typeface="Segoe UI"/>
                <a:cs typeface="Segoe UI"/>
              </a:rPr>
              <a:t>ain</a:t>
            </a:r>
            <a:endParaRPr sz="1800">
              <a:latin typeface="Segoe UI"/>
              <a:cs typeface="Segoe UI"/>
            </a:endParaRPr>
          </a:p>
          <a:p>
            <a:pPr marL="12700" marR="5080" indent="285115">
              <a:lnSpc>
                <a:spcPts val="2090"/>
              </a:lnSpc>
              <a:spcBef>
                <a:spcPts val="105"/>
              </a:spcBef>
              <a:buFont typeface="Arial"/>
              <a:buChar char="►"/>
              <a:tabLst>
                <a:tab pos="297815" algn="l"/>
              </a:tabLst>
            </a:pPr>
            <a:r>
              <a:rPr dirty="0" sz="1800">
                <a:latin typeface="Segoe UI"/>
                <a:cs typeface="Segoe UI"/>
              </a:rPr>
              <a:t>Hundar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med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kliniska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och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beteendemässiga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symtom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på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smärta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utan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syringomyeli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eller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med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en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 spc="-10">
                <a:latin typeface="Segoe UI"/>
                <a:cs typeface="Segoe UI"/>
              </a:rPr>
              <a:t>centralkanal </a:t>
            </a:r>
            <a:r>
              <a:rPr dirty="0" sz="1800">
                <a:latin typeface="Segoe UI"/>
                <a:cs typeface="Segoe UI"/>
              </a:rPr>
              <a:t>dilatation</a:t>
            </a:r>
            <a:r>
              <a:rPr dirty="0" sz="1800" spc="-4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på</a:t>
            </a:r>
            <a:r>
              <a:rPr dirty="0" sz="1800" spc="-3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mindre</a:t>
            </a:r>
            <a:r>
              <a:rPr dirty="0" sz="1800" spc="-3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än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 spc="-20">
                <a:latin typeface="Segoe UI"/>
                <a:cs typeface="Segoe UI"/>
              </a:rPr>
              <a:t>2mm.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Segoe UI"/>
              <a:cs typeface="Segoe UI"/>
            </a:endParaRPr>
          </a:p>
          <a:p>
            <a:pPr marL="1218565">
              <a:lnSpc>
                <a:spcPct val="100000"/>
              </a:lnSpc>
            </a:pPr>
            <a:r>
              <a:rPr dirty="0" sz="1800">
                <a:latin typeface="Segoe UI"/>
                <a:cs typeface="Segoe UI"/>
              </a:rPr>
              <a:t>CKCS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med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SM-S</a:t>
            </a:r>
            <a:r>
              <a:rPr dirty="0" sz="1800" spc="-1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och</a:t>
            </a:r>
            <a:r>
              <a:rPr dirty="0" sz="1800" spc="-35">
                <a:latin typeface="Segoe UI"/>
                <a:cs typeface="Segoe UI"/>
              </a:rPr>
              <a:t> </a:t>
            </a:r>
            <a:r>
              <a:rPr dirty="0" sz="1800" spc="-10">
                <a:latin typeface="Segoe UI"/>
                <a:cs typeface="Segoe UI"/>
              </a:rPr>
              <a:t>CM-</a:t>
            </a:r>
            <a:r>
              <a:rPr dirty="0" sz="1800">
                <a:latin typeface="Segoe UI"/>
                <a:cs typeface="Segoe UI"/>
              </a:rPr>
              <a:t>P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har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BOCCS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där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förändringarna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är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störst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med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 spc="-10">
                <a:latin typeface="Segoe UI"/>
                <a:cs typeface="Segoe UI"/>
              </a:rPr>
              <a:t>CM-</a:t>
            </a:r>
            <a:r>
              <a:rPr dirty="0" sz="1800" spc="-50">
                <a:latin typeface="Segoe UI"/>
                <a:cs typeface="Segoe UI"/>
              </a:rPr>
              <a:t>P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28815" y="423163"/>
            <a:ext cx="1255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95">
                <a:latin typeface="Calibri"/>
                <a:cs typeface="Calibri"/>
              </a:rPr>
              <a:t>IV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ID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IA 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0407" y="0"/>
            <a:ext cx="7099478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28815" y="423163"/>
            <a:ext cx="1255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95">
                <a:latin typeface="Calibri"/>
                <a:cs typeface="Calibri"/>
              </a:rPr>
              <a:t>IV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ID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IA 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8835" y="700120"/>
            <a:ext cx="6084151" cy="84592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3148" y="1848643"/>
            <a:ext cx="7152668" cy="279128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421888" y="4949444"/>
            <a:ext cx="7035800" cy="565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indent="-285115">
              <a:lnSpc>
                <a:spcPts val="2125"/>
              </a:lnSpc>
              <a:spcBef>
                <a:spcPts val="100"/>
              </a:spcBef>
              <a:buFont typeface="Arial"/>
              <a:buChar char="►"/>
              <a:tabLst>
                <a:tab pos="297815" algn="l"/>
              </a:tabLst>
            </a:pPr>
            <a:r>
              <a:rPr dirty="0" sz="1800">
                <a:latin typeface="Segoe UI"/>
                <a:cs typeface="Segoe UI"/>
              </a:rPr>
              <a:t>SM</a:t>
            </a:r>
            <a:r>
              <a:rPr dirty="0" sz="1800" spc="-3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sågs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hos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75%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av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CKCS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med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kliniska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 spc="-10">
                <a:latin typeface="Segoe UI"/>
                <a:cs typeface="Segoe UI"/>
              </a:rPr>
              <a:t>symtom</a:t>
            </a:r>
            <a:endParaRPr sz="1800">
              <a:latin typeface="Segoe UI"/>
              <a:cs typeface="Segoe UI"/>
            </a:endParaRPr>
          </a:p>
          <a:p>
            <a:pPr marL="297815" indent="-285115">
              <a:lnSpc>
                <a:spcPts val="2125"/>
              </a:lnSpc>
              <a:buFont typeface="Arial"/>
              <a:buChar char="►"/>
              <a:tabLst>
                <a:tab pos="297815" algn="l"/>
              </a:tabLst>
            </a:pPr>
            <a:r>
              <a:rPr dirty="0" sz="1800">
                <a:latin typeface="Segoe UI"/>
                <a:cs typeface="Segoe UI"/>
              </a:rPr>
              <a:t>76%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av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CKCS</a:t>
            </a:r>
            <a:r>
              <a:rPr dirty="0" sz="1800" spc="-1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med</a:t>
            </a:r>
            <a:r>
              <a:rPr dirty="0" sz="1800" spc="-1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SM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i</a:t>
            </a:r>
            <a:r>
              <a:rPr dirty="0" sz="1800" spc="-1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halsryggmärgen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hade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också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SM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längre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 spc="-25">
                <a:latin typeface="Segoe UI"/>
                <a:cs typeface="Segoe UI"/>
              </a:rPr>
              <a:t>bak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28815" y="423163"/>
            <a:ext cx="1255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95">
                <a:latin typeface="Calibri"/>
                <a:cs typeface="Calibri"/>
              </a:rPr>
              <a:t>IV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ID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IA 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26318" rIns="0" bIns="0" rtlCol="0" vert="horz">
            <a:spAutoFit/>
          </a:bodyPr>
          <a:lstStyle/>
          <a:p>
            <a:pPr marL="4053840">
              <a:lnSpc>
                <a:spcPct val="100000"/>
              </a:lnSpc>
              <a:spcBef>
                <a:spcPts val="110"/>
              </a:spcBef>
            </a:pPr>
            <a:r>
              <a:rPr dirty="0" spc="85"/>
              <a:t>Progression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28815" y="423163"/>
            <a:ext cx="1255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95">
                <a:latin typeface="Calibri"/>
                <a:cs typeface="Calibri"/>
              </a:rPr>
              <a:t>IV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ID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IA 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021" y="758809"/>
            <a:ext cx="7577846" cy="88521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16939" y="1837435"/>
            <a:ext cx="8622665" cy="8458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indent="-285115">
              <a:lnSpc>
                <a:spcPts val="2125"/>
              </a:lnSpc>
              <a:spcBef>
                <a:spcPts val="100"/>
              </a:spcBef>
              <a:buFont typeface="Arial"/>
              <a:buChar char="►"/>
              <a:tabLst>
                <a:tab pos="297815" algn="l"/>
              </a:tabLst>
            </a:pPr>
            <a:r>
              <a:rPr dirty="0" sz="1800">
                <a:latin typeface="Segoe UI"/>
                <a:cs typeface="Segoe UI"/>
              </a:rPr>
              <a:t>32%</a:t>
            </a:r>
            <a:r>
              <a:rPr dirty="0" sz="1800" spc="-4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av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asymtomatiska</a:t>
            </a:r>
            <a:r>
              <a:rPr dirty="0" sz="1800" spc="-3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CKCS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utvecklade</a:t>
            </a:r>
            <a:r>
              <a:rPr dirty="0" sz="1800" spc="-4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symptom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över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i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medel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71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 spc="-10">
                <a:latin typeface="Segoe UI"/>
                <a:cs typeface="Segoe UI"/>
              </a:rPr>
              <a:t>månader.</a:t>
            </a:r>
            <a:endParaRPr sz="1800">
              <a:latin typeface="Segoe UI"/>
              <a:cs typeface="Segoe UI"/>
            </a:endParaRPr>
          </a:p>
          <a:p>
            <a:pPr marL="297815" indent="-285115">
              <a:lnSpc>
                <a:spcPts val="2125"/>
              </a:lnSpc>
              <a:buFont typeface="Arial"/>
              <a:buChar char="►"/>
              <a:tabLst>
                <a:tab pos="297815" algn="l"/>
              </a:tabLst>
            </a:pPr>
            <a:r>
              <a:rPr dirty="0" sz="1800">
                <a:latin typeface="Segoe UI"/>
                <a:cs typeface="Segoe UI"/>
              </a:rPr>
              <a:t>13%</a:t>
            </a:r>
            <a:r>
              <a:rPr dirty="0" sz="1800" spc="-4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av</a:t>
            </a:r>
            <a:r>
              <a:rPr dirty="0" sz="1800" spc="-3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symtomatiska</a:t>
            </a:r>
            <a:r>
              <a:rPr dirty="0" sz="1800" spc="-4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CKCS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förbättrades</a:t>
            </a:r>
            <a:r>
              <a:rPr dirty="0" sz="1800" spc="-4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med</a:t>
            </a:r>
            <a:r>
              <a:rPr dirty="0" sz="1800" spc="-3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medicinsk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 spc="-10">
                <a:latin typeface="Segoe UI"/>
                <a:cs typeface="Segoe UI"/>
              </a:rPr>
              <a:t>behandling.</a:t>
            </a:r>
            <a:endParaRPr sz="1800">
              <a:latin typeface="Segoe UI"/>
              <a:cs typeface="Segoe UI"/>
            </a:endParaRPr>
          </a:p>
          <a:p>
            <a:pPr marL="297815" indent="-285115">
              <a:lnSpc>
                <a:spcPct val="100000"/>
              </a:lnSpc>
              <a:spcBef>
                <a:spcPts val="45"/>
              </a:spcBef>
              <a:buFont typeface="Arial"/>
              <a:buChar char="►"/>
              <a:tabLst>
                <a:tab pos="297815" algn="l"/>
              </a:tabLst>
            </a:pPr>
            <a:r>
              <a:rPr dirty="0" sz="1800">
                <a:latin typeface="Segoe UI"/>
                <a:cs typeface="Segoe UI"/>
              </a:rPr>
              <a:t>56%</a:t>
            </a:r>
            <a:r>
              <a:rPr dirty="0" sz="1800" spc="-5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av</a:t>
            </a:r>
            <a:r>
              <a:rPr dirty="0" sz="1800" spc="-3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symtomatiska</a:t>
            </a:r>
            <a:r>
              <a:rPr dirty="0" sz="1800" spc="-4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CKCS</a:t>
            </a:r>
            <a:r>
              <a:rPr dirty="0" sz="1800" spc="-3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utvecklade</a:t>
            </a:r>
            <a:r>
              <a:rPr dirty="0" sz="1800" spc="-4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värre</a:t>
            </a:r>
            <a:r>
              <a:rPr dirty="0" sz="1800" spc="-4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symptom</a:t>
            </a:r>
            <a:r>
              <a:rPr dirty="0" sz="1800" spc="-4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trots</a:t>
            </a:r>
            <a:r>
              <a:rPr dirty="0" sz="1800" spc="-4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medicinsk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 spc="-10">
                <a:latin typeface="Segoe UI"/>
                <a:cs typeface="Segoe UI"/>
              </a:rPr>
              <a:t>behandling.</a:t>
            </a:r>
            <a:endParaRPr sz="1800">
              <a:latin typeface="Segoe UI"/>
              <a:cs typeface="Segoe U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2745" y="3409197"/>
            <a:ext cx="5894937" cy="108816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916939" y="4909820"/>
            <a:ext cx="7496809" cy="565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indent="-285115">
              <a:lnSpc>
                <a:spcPts val="2125"/>
              </a:lnSpc>
              <a:spcBef>
                <a:spcPts val="100"/>
              </a:spcBef>
              <a:buFont typeface="Arial"/>
              <a:buChar char="►"/>
              <a:tabLst>
                <a:tab pos="297815" algn="l"/>
              </a:tabLst>
            </a:pPr>
            <a:r>
              <a:rPr dirty="0" sz="1800" spc="-10">
                <a:latin typeface="Segoe UI"/>
                <a:cs typeface="Segoe UI"/>
              </a:rPr>
              <a:t>Förekomsten</a:t>
            </a:r>
            <a:r>
              <a:rPr dirty="0" sz="1800" spc="-4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av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SM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hos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555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symtomfria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CKCS</a:t>
            </a:r>
            <a:r>
              <a:rPr dirty="0" sz="1800" spc="-1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var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25%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vid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12mån</a:t>
            </a:r>
            <a:r>
              <a:rPr dirty="0" sz="1800" spc="-35">
                <a:latin typeface="Segoe UI"/>
                <a:cs typeface="Segoe UI"/>
              </a:rPr>
              <a:t> </a:t>
            </a:r>
            <a:r>
              <a:rPr dirty="0" sz="1800" spc="-10">
                <a:latin typeface="Segoe UI"/>
                <a:cs typeface="Segoe UI"/>
              </a:rPr>
              <a:t>ålder.</a:t>
            </a:r>
            <a:endParaRPr sz="1800">
              <a:latin typeface="Segoe UI"/>
              <a:cs typeface="Segoe UI"/>
            </a:endParaRPr>
          </a:p>
          <a:p>
            <a:pPr marL="297815" indent="-285115">
              <a:lnSpc>
                <a:spcPts val="2125"/>
              </a:lnSpc>
              <a:buFont typeface="Arial"/>
              <a:buChar char="►"/>
              <a:tabLst>
                <a:tab pos="297815" algn="l"/>
              </a:tabLst>
            </a:pPr>
            <a:r>
              <a:rPr dirty="0" sz="1800">
                <a:latin typeface="Segoe UI"/>
                <a:cs typeface="Segoe UI"/>
              </a:rPr>
              <a:t>Vid</a:t>
            </a:r>
            <a:r>
              <a:rPr dirty="0" sz="1800" spc="-15">
                <a:latin typeface="Segoe UI"/>
                <a:cs typeface="Segoe UI"/>
              </a:rPr>
              <a:t> </a:t>
            </a:r>
            <a:r>
              <a:rPr dirty="0" sz="1800" spc="85">
                <a:latin typeface="Symbol"/>
                <a:cs typeface="Symbol"/>
              </a:rPr>
              <a:t></a:t>
            </a:r>
            <a:r>
              <a:rPr dirty="0" sz="1800" spc="85">
                <a:latin typeface="Segoe UI"/>
                <a:cs typeface="Segoe UI"/>
              </a:rPr>
              <a:t>7</a:t>
            </a:r>
            <a:r>
              <a:rPr dirty="0" sz="1800" spc="-1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års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ålder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hade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70%</a:t>
            </a:r>
            <a:r>
              <a:rPr dirty="0" sz="1800" spc="-1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av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hundarna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 spc="-25">
                <a:latin typeface="Segoe UI"/>
                <a:cs typeface="Segoe UI"/>
              </a:rPr>
              <a:t>SM.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28815" y="423163"/>
            <a:ext cx="1255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95">
                <a:latin typeface="Calibri"/>
                <a:cs typeface="Calibri"/>
              </a:rPr>
              <a:t>IV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ID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IA 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864" y="860249"/>
            <a:ext cx="5163670" cy="133798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5868" y="3477136"/>
            <a:ext cx="5203620" cy="169442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984034" y="1011427"/>
            <a:ext cx="5610225" cy="111379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97180" marR="220979" indent="-285115">
              <a:lnSpc>
                <a:spcPts val="2110"/>
              </a:lnSpc>
              <a:spcBef>
                <a:spcPts val="210"/>
              </a:spcBef>
              <a:buFont typeface="Arial"/>
              <a:buChar char="►"/>
              <a:tabLst>
                <a:tab pos="321945" algn="l"/>
              </a:tabLst>
            </a:pPr>
            <a:r>
              <a:rPr dirty="0" sz="1800">
                <a:latin typeface="Segoe UI"/>
                <a:cs typeface="Segoe UI"/>
              </a:rPr>
              <a:t>75</a:t>
            </a:r>
            <a:r>
              <a:rPr dirty="0" sz="1800" spc="-4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%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av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symtomatiska</a:t>
            </a:r>
            <a:r>
              <a:rPr dirty="0" sz="1800" spc="-3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CKCS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med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CM</a:t>
            </a:r>
            <a:r>
              <a:rPr dirty="0" sz="1800" spc="-3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och/eller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 spc="-25">
                <a:latin typeface="Segoe UI"/>
                <a:cs typeface="Segoe UI"/>
              </a:rPr>
              <a:t>SM </a:t>
            </a:r>
            <a:r>
              <a:rPr dirty="0" sz="1800" spc="-25">
                <a:latin typeface="Segoe UI"/>
                <a:cs typeface="Segoe UI"/>
              </a:rPr>
              <a:t>	</a:t>
            </a:r>
            <a:r>
              <a:rPr dirty="0" sz="1800">
                <a:latin typeface="Segoe UI"/>
                <a:cs typeface="Segoe UI"/>
              </a:rPr>
              <a:t>blev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med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tiden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sämre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 spc="-10">
                <a:latin typeface="Segoe UI"/>
                <a:cs typeface="Segoe UI"/>
              </a:rPr>
              <a:t>kliniskt.</a:t>
            </a:r>
            <a:endParaRPr sz="1800">
              <a:latin typeface="Segoe UI"/>
              <a:cs typeface="Segoe UI"/>
            </a:endParaRPr>
          </a:p>
          <a:p>
            <a:pPr marL="297815" indent="-285115">
              <a:lnSpc>
                <a:spcPts val="2110"/>
              </a:lnSpc>
              <a:buFont typeface="Arial"/>
              <a:buChar char="►"/>
              <a:tabLst>
                <a:tab pos="297815" algn="l"/>
              </a:tabLst>
            </a:pPr>
            <a:r>
              <a:rPr dirty="0" sz="1800">
                <a:latin typeface="Segoe UI"/>
                <a:cs typeface="Segoe UI"/>
              </a:rPr>
              <a:t>15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%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avlivades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pga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sina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 spc="-10">
                <a:latin typeface="Segoe UI"/>
                <a:cs typeface="Segoe UI"/>
              </a:rPr>
              <a:t>symptom.</a:t>
            </a:r>
            <a:endParaRPr sz="1800">
              <a:latin typeface="Segoe UI"/>
              <a:cs typeface="Segoe UI"/>
            </a:endParaRPr>
          </a:p>
          <a:p>
            <a:pPr marL="297815" indent="-285115">
              <a:lnSpc>
                <a:spcPts val="2125"/>
              </a:lnSpc>
              <a:buFont typeface="Arial"/>
              <a:buChar char="►"/>
              <a:tabLst>
                <a:tab pos="297815" algn="l"/>
              </a:tabLst>
            </a:pPr>
            <a:r>
              <a:rPr dirty="0" sz="1800">
                <a:latin typeface="Segoe UI"/>
                <a:cs typeface="Segoe UI"/>
              </a:rPr>
              <a:t>25</a:t>
            </a:r>
            <a:r>
              <a:rPr dirty="0" sz="1800" spc="-3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%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var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stabila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eller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förbättrades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med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 spc="-10">
                <a:latin typeface="Segoe UI"/>
                <a:cs typeface="Segoe UI"/>
              </a:rPr>
              <a:t>medicinering.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984034" y="3818635"/>
            <a:ext cx="6113145" cy="8458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indent="-285115">
              <a:lnSpc>
                <a:spcPts val="2125"/>
              </a:lnSpc>
              <a:spcBef>
                <a:spcPts val="100"/>
              </a:spcBef>
              <a:buFont typeface="Arial"/>
              <a:buChar char="►"/>
              <a:tabLst>
                <a:tab pos="297815" algn="l"/>
              </a:tabLst>
            </a:pPr>
            <a:r>
              <a:rPr dirty="0" sz="1800">
                <a:latin typeface="Calibri"/>
                <a:cs typeface="Calibri"/>
              </a:rPr>
              <a:t>Prevalensen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SM1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och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SM2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var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21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respektive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11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%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&lt;3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års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ålder</a:t>
            </a:r>
            <a:endParaRPr sz="1800">
              <a:latin typeface="Calibri"/>
              <a:cs typeface="Calibri"/>
            </a:endParaRPr>
          </a:p>
          <a:p>
            <a:pPr marL="297815" indent="-285115">
              <a:lnSpc>
                <a:spcPts val="2125"/>
              </a:lnSpc>
              <a:buFont typeface="Arial"/>
              <a:buChar char="►"/>
              <a:tabLst>
                <a:tab pos="297815" algn="l"/>
              </a:tabLst>
            </a:pPr>
            <a:r>
              <a:rPr dirty="0" sz="1800">
                <a:latin typeface="Calibri"/>
                <a:cs typeface="Calibri"/>
              </a:rPr>
              <a:t>Prevalensen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SM1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och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SM2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var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28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respektive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25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%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3-5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års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ålder</a:t>
            </a:r>
            <a:endParaRPr sz="18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45"/>
              </a:spcBef>
              <a:buFont typeface="Arial"/>
              <a:buChar char="►"/>
              <a:tabLst>
                <a:tab pos="297815" algn="l"/>
              </a:tabLst>
            </a:pPr>
            <a:r>
              <a:rPr dirty="0" sz="1800">
                <a:latin typeface="Calibri"/>
                <a:cs typeface="Calibri"/>
              </a:rPr>
              <a:t>Prevalensen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SM1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och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SM2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var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28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respektive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32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%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&gt;5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års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ålder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28815" y="423163"/>
            <a:ext cx="1255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95">
                <a:latin typeface="Calibri"/>
                <a:cs typeface="Calibri"/>
              </a:rPr>
              <a:t>IV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ID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IA 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26318" rIns="0" bIns="0" rtlCol="0" vert="horz">
            <a:spAutoFit/>
          </a:bodyPr>
          <a:lstStyle/>
          <a:p>
            <a:pPr marL="4054475">
              <a:lnSpc>
                <a:spcPct val="100000"/>
              </a:lnSpc>
              <a:spcBef>
                <a:spcPts val="110"/>
              </a:spcBef>
            </a:pPr>
            <a:r>
              <a:rPr dirty="0" spc="105"/>
              <a:t>Diagnostik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28815" y="423163"/>
            <a:ext cx="1255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95">
                <a:latin typeface="Calibri"/>
                <a:cs typeface="Calibri"/>
              </a:rPr>
              <a:t>IV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ID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IA 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4849" y="1867516"/>
            <a:ext cx="9443955" cy="344385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070407" y="5638291"/>
            <a:ext cx="7915275" cy="5651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dirty="0" sz="1800" b="1">
                <a:latin typeface="Segoe UI"/>
                <a:cs typeface="Segoe UI"/>
              </a:rPr>
              <a:t>Magnetic</a:t>
            </a:r>
            <a:r>
              <a:rPr dirty="0" sz="1800" spc="-2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resonance</a:t>
            </a:r>
            <a:r>
              <a:rPr dirty="0" sz="1800" spc="-3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imaging</a:t>
            </a:r>
            <a:r>
              <a:rPr dirty="0" sz="1800" spc="-2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should</a:t>
            </a:r>
            <a:r>
              <a:rPr dirty="0" sz="1800" spc="-2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remain</a:t>
            </a:r>
            <a:r>
              <a:rPr dirty="0" sz="1800" spc="-2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the</a:t>
            </a:r>
            <a:r>
              <a:rPr dirty="0" sz="1800" spc="-2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standard</a:t>
            </a:r>
            <a:r>
              <a:rPr dirty="0" sz="1800" spc="-2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for</a:t>
            </a:r>
            <a:r>
              <a:rPr dirty="0" sz="1800" spc="-2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screening</a:t>
            </a:r>
            <a:r>
              <a:rPr dirty="0" sz="1800" spc="-25" b="1">
                <a:latin typeface="Segoe UI"/>
                <a:cs typeface="Segoe UI"/>
              </a:rPr>
              <a:t> of </a:t>
            </a:r>
            <a:r>
              <a:rPr dirty="0" sz="1800" b="1">
                <a:latin typeface="Segoe UI"/>
                <a:cs typeface="Segoe UI"/>
              </a:rPr>
              <a:t>CM</a:t>
            </a:r>
            <a:r>
              <a:rPr dirty="0" sz="1800" spc="-2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and</a:t>
            </a:r>
            <a:r>
              <a:rPr dirty="0" sz="1800" spc="-2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SM</a:t>
            </a:r>
            <a:r>
              <a:rPr dirty="0" sz="1800" spc="-1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as</a:t>
            </a:r>
            <a:r>
              <a:rPr dirty="0" sz="1800" spc="-2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CT</a:t>
            </a:r>
            <a:r>
              <a:rPr dirty="0" sz="1800" spc="-2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can</a:t>
            </a:r>
            <a:r>
              <a:rPr dirty="0" sz="1800" spc="-1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result</a:t>
            </a:r>
            <a:r>
              <a:rPr dirty="0" sz="1800" spc="-2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in</a:t>
            </a:r>
            <a:r>
              <a:rPr dirty="0" sz="1800" spc="-2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misclassification</a:t>
            </a:r>
            <a:r>
              <a:rPr dirty="0" sz="1800" spc="-1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and</a:t>
            </a:r>
            <a:r>
              <a:rPr dirty="0" sz="1800" spc="-2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greater</a:t>
            </a:r>
            <a:r>
              <a:rPr dirty="0" sz="1800" spc="-15" b="1">
                <a:latin typeface="Segoe UI"/>
                <a:cs typeface="Segoe UI"/>
              </a:rPr>
              <a:t> </a:t>
            </a:r>
            <a:r>
              <a:rPr dirty="0" sz="1800" spc="-10" b="1">
                <a:latin typeface="Segoe UI"/>
                <a:cs typeface="Segoe UI"/>
              </a:rPr>
              <a:t>disagreement</a:t>
            </a:r>
            <a:endParaRPr sz="1800">
              <a:latin typeface="Segoe UI"/>
              <a:cs typeface="Segoe U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1943" y="435856"/>
            <a:ext cx="5942556" cy="132056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28815" y="423163"/>
            <a:ext cx="1255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95">
                <a:latin typeface="Calibri"/>
                <a:cs typeface="Calibri"/>
              </a:rPr>
              <a:t>IV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ID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IA 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26318" rIns="0" bIns="0" rtlCol="0" vert="horz">
            <a:spAutoFit/>
          </a:bodyPr>
          <a:lstStyle/>
          <a:p>
            <a:pPr marL="4053840">
              <a:lnSpc>
                <a:spcPct val="100000"/>
              </a:lnSpc>
              <a:spcBef>
                <a:spcPts val="110"/>
              </a:spcBef>
            </a:pPr>
            <a:r>
              <a:rPr dirty="0" spc="105"/>
              <a:t>Behandling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63759" y="3267179"/>
            <a:ext cx="3539490" cy="2821940"/>
            <a:chOff x="463759" y="3267179"/>
            <a:chExt cx="3539490" cy="28219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06591" y="3267179"/>
              <a:ext cx="1696382" cy="43969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759" y="3694658"/>
              <a:ext cx="3478194" cy="2393880"/>
            </a:xfrm>
            <a:prstGeom prst="rect">
              <a:avLst/>
            </a:prstGeom>
          </p:spPr>
        </p:pic>
      </p:grp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25017" y="3303821"/>
            <a:ext cx="1879445" cy="74503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17276" y="6073271"/>
            <a:ext cx="1794015" cy="225952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189164" y="4354197"/>
            <a:ext cx="0" cy="391160"/>
          </a:xfrm>
          <a:custGeom>
            <a:avLst/>
            <a:gdLst/>
            <a:ahLst/>
            <a:cxnLst/>
            <a:rect l="l" t="t" r="r" b="b"/>
            <a:pathLst>
              <a:path w="0" h="391160">
                <a:moveTo>
                  <a:pt x="0" y="390837"/>
                </a:moveTo>
                <a:lnTo>
                  <a:pt x="0" y="0"/>
                </a:lnTo>
              </a:path>
            </a:pathLst>
          </a:custGeom>
          <a:ln w="152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31879" y="5184727"/>
            <a:ext cx="0" cy="464184"/>
          </a:xfrm>
          <a:custGeom>
            <a:avLst/>
            <a:gdLst/>
            <a:ahLst/>
            <a:cxnLst/>
            <a:rect l="l" t="t" r="r" b="b"/>
            <a:pathLst>
              <a:path w="0" h="464185">
                <a:moveTo>
                  <a:pt x="0" y="464119"/>
                </a:moveTo>
                <a:lnTo>
                  <a:pt x="0" y="0"/>
                </a:lnTo>
              </a:path>
            </a:pathLst>
          </a:custGeom>
          <a:ln w="152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320360" y="3145043"/>
            <a:ext cx="0" cy="415290"/>
          </a:xfrm>
          <a:custGeom>
            <a:avLst/>
            <a:gdLst/>
            <a:ahLst/>
            <a:cxnLst/>
            <a:rect l="l" t="t" r="r" b="b"/>
            <a:pathLst>
              <a:path w="0" h="415289">
                <a:moveTo>
                  <a:pt x="0" y="415265"/>
                </a:moveTo>
                <a:lnTo>
                  <a:pt x="0" y="0"/>
                </a:lnTo>
              </a:path>
            </a:pathLst>
          </a:custGeom>
          <a:ln w="91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06473" y="2045812"/>
            <a:ext cx="0" cy="427990"/>
          </a:xfrm>
          <a:custGeom>
            <a:avLst/>
            <a:gdLst/>
            <a:ahLst/>
            <a:cxnLst/>
            <a:rect l="l" t="t" r="r" b="b"/>
            <a:pathLst>
              <a:path w="0" h="427989">
                <a:moveTo>
                  <a:pt x="0" y="427478"/>
                </a:moveTo>
                <a:lnTo>
                  <a:pt x="0" y="0"/>
                </a:lnTo>
              </a:path>
            </a:pathLst>
          </a:custGeom>
          <a:ln w="152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662821" y="2045812"/>
            <a:ext cx="0" cy="427990"/>
          </a:xfrm>
          <a:custGeom>
            <a:avLst/>
            <a:gdLst/>
            <a:ahLst/>
            <a:cxnLst/>
            <a:rect l="l" t="t" r="r" b="b"/>
            <a:pathLst>
              <a:path w="0" h="427989">
                <a:moveTo>
                  <a:pt x="0" y="427478"/>
                </a:moveTo>
                <a:lnTo>
                  <a:pt x="0" y="0"/>
                </a:lnTo>
              </a:path>
            </a:pathLst>
          </a:custGeom>
          <a:ln w="122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848935" y="3145043"/>
            <a:ext cx="0" cy="415290"/>
          </a:xfrm>
          <a:custGeom>
            <a:avLst/>
            <a:gdLst/>
            <a:ahLst/>
            <a:cxnLst/>
            <a:rect l="l" t="t" r="r" b="b"/>
            <a:pathLst>
              <a:path w="0" h="415289">
                <a:moveTo>
                  <a:pt x="0" y="415265"/>
                </a:moveTo>
                <a:lnTo>
                  <a:pt x="0" y="0"/>
                </a:lnTo>
              </a:path>
            </a:pathLst>
          </a:custGeom>
          <a:ln w="61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2279132" y="2216803"/>
            <a:ext cx="0" cy="464184"/>
          </a:xfrm>
          <a:custGeom>
            <a:avLst/>
            <a:gdLst/>
            <a:ahLst/>
            <a:cxnLst/>
            <a:rect l="l" t="t" r="r" b="b"/>
            <a:pathLst>
              <a:path w="0" h="464185">
                <a:moveTo>
                  <a:pt x="0" y="464119"/>
                </a:moveTo>
                <a:lnTo>
                  <a:pt x="0" y="0"/>
                </a:lnTo>
              </a:path>
            </a:pathLst>
          </a:custGeom>
          <a:ln w="152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2306592" y="604598"/>
            <a:ext cx="0" cy="488950"/>
          </a:xfrm>
          <a:custGeom>
            <a:avLst/>
            <a:gdLst/>
            <a:ahLst/>
            <a:cxnLst/>
            <a:rect l="l" t="t" r="r" b="b"/>
            <a:pathLst>
              <a:path w="0" h="488950">
                <a:moveTo>
                  <a:pt x="0" y="488547"/>
                </a:moveTo>
                <a:lnTo>
                  <a:pt x="0" y="0"/>
                </a:lnTo>
              </a:path>
            </a:pathLst>
          </a:custGeom>
          <a:ln w="91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2401174" y="1630546"/>
            <a:ext cx="0" cy="391160"/>
          </a:xfrm>
          <a:custGeom>
            <a:avLst/>
            <a:gdLst/>
            <a:ahLst/>
            <a:cxnLst/>
            <a:rect l="l" t="t" r="r" b="b"/>
            <a:pathLst>
              <a:path w="0" h="391160">
                <a:moveTo>
                  <a:pt x="0" y="390837"/>
                </a:moveTo>
                <a:lnTo>
                  <a:pt x="0" y="0"/>
                </a:lnTo>
              </a:path>
            </a:pathLst>
          </a:custGeom>
          <a:ln w="61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3359203" y="5783197"/>
            <a:ext cx="0" cy="525780"/>
          </a:xfrm>
          <a:custGeom>
            <a:avLst/>
            <a:gdLst/>
            <a:ahLst/>
            <a:cxnLst/>
            <a:rect l="l" t="t" r="r" b="b"/>
            <a:pathLst>
              <a:path w="0" h="525779">
                <a:moveTo>
                  <a:pt x="0" y="525188"/>
                </a:moveTo>
                <a:lnTo>
                  <a:pt x="0" y="0"/>
                </a:lnTo>
              </a:path>
            </a:pathLst>
          </a:custGeom>
          <a:ln w="152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3810759" y="2216803"/>
            <a:ext cx="0" cy="488950"/>
          </a:xfrm>
          <a:custGeom>
            <a:avLst/>
            <a:gdLst/>
            <a:ahLst/>
            <a:cxnLst/>
            <a:rect l="l" t="t" r="r" b="b"/>
            <a:pathLst>
              <a:path w="0" h="488950">
                <a:moveTo>
                  <a:pt x="0" y="488547"/>
                </a:moveTo>
                <a:lnTo>
                  <a:pt x="0" y="0"/>
                </a:lnTo>
              </a:path>
            </a:pathLst>
          </a:custGeom>
          <a:ln w="152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3923648" y="604598"/>
            <a:ext cx="0" cy="464184"/>
          </a:xfrm>
          <a:custGeom>
            <a:avLst/>
            <a:gdLst/>
            <a:ahLst/>
            <a:cxnLst/>
            <a:rect l="l" t="t" r="r" b="b"/>
            <a:pathLst>
              <a:path w="0" h="464184">
                <a:moveTo>
                  <a:pt x="0" y="464119"/>
                </a:moveTo>
                <a:lnTo>
                  <a:pt x="0" y="0"/>
                </a:lnTo>
              </a:path>
            </a:pathLst>
          </a:custGeom>
          <a:ln w="152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3978566" y="3706872"/>
            <a:ext cx="0" cy="440055"/>
          </a:xfrm>
          <a:custGeom>
            <a:avLst/>
            <a:gdLst/>
            <a:ahLst/>
            <a:cxnLst/>
            <a:rect l="l" t="t" r="r" b="b"/>
            <a:pathLst>
              <a:path w="0" h="440054">
                <a:moveTo>
                  <a:pt x="0" y="439692"/>
                </a:moveTo>
                <a:lnTo>
                  <a:pt x="0" y="0"/>
                </a:lnTo>
              </a:path>
            </a:pathLst>
          </a:custGeom>
          <a:ln w="91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4112812" y="2070239"/>
            <a:ext cx="0" cy="415290"/>
          </a:xfrm>
          <a:custGeom>
            <a:avLst/>
            <a:gdLst/>
            <a:ahLst/>
            <a:cxnLst/>
            <a:rect l="l" t="t" r="r" b="b"/>
            <a:pathLst>
              <a:path w="0" h="415289">
                <a:moveTo>
                  <a:pt x="0" y="415265"/>
                </a:moveTo>
                <a:lnTo>
                  <a:pt x="0" y="0"/>
                </a:lnTo>
              </a:path>
            </a:pathLst>
          </a:custGeom>
          <a:ln w="61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4112812" y="1447341"/>
            <a:ext cx="0" cy="501015"/>
          </a:xfrm>
          <a:custGeom>
            <a:avLst/>
            <a:gdLst/>
            <a:ahLst/>
            <a:cxnLst/>
            <a:rect l="l" t="t" r="r" b="b"/>
            <a:pathLst>
              <a:path w="0" h="501014">
                <a:moveTo>
                  <a:pt x="0" y="500760"/>
                </a:moveTo>
                <a:lnTo>
                  <a:pt x="0" y="0"/>
                </a:lnTo>
              </a:path>
            </a:pathLst>
          </a:custGeom>
          <a:ln w="61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4146374" y="2619854"/>
            <a:ext cx="0" cy="684530"/>
          </a:xfrm>
          <a:custGeom>
            <a:avLst/>
            <a:gdLst/>
            <a:ahLst/>
            <a:cxnLst/>
            <a:rect l="l" t="t" r="r" b="b"/>
            <a:pathLst>
              <a:path w="0" h="684529">
                <a:moveTo>
                  <a:pt x="0" y="683965"/>
                </a:moveTo>
                <a:lnTo>
                  <a:pt x="0" y="0"/>
                </a:lnTo>
              </a:path>
            </a:pathLst>
          </a:custGeom>
          <a:ln w="61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4164680" y="604598"/>
            <a:ext cx="0" cy="659765"/>
          </a:xfrm>
          <a:custGeom>
            <a:avLst/>
            <a:gdLst/>
            <a:ahLst/>
            <a:cxnLst/>
            <a:rect l="l" t="t" r="r" b="b"/>
            <a:pathLst>
              <a:path w="0" h="659765">
                <a:moveTo>
                  <a:pt x="0" y="659538"/>
                </a:moveTo>
                <a:lnTo>
                  <a:pt x="0" y="0"/>
                </a:lnTo>
              </a:path>
            </a:pathLst>
          </a:custGeom>
          <a:ln w="122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4308080" y="4048855"/>
            <a:ext cx="0" cy="513080"/>
          </a:xfrm>
          <a:custGeom>
            <a:avLst/>
            <a:gdLst/>
            <a:ahLst/>
            <a:cxnLst/>
            <a:rect l="l" t="t" r="r" b="b"/>
            <a:pathLst>
              <a:path w="0" h="513079">
                <a:moveTo>
                  <a:pt x="0" y="512974"/>
                </a:moveTo>
                <a:lnTo>
                  <a:pt x="0" y="0"/>
                </a:lnTo>
              </a:path>
            </a:pathLst>
          </a:custGeom>
          <a:ln w="61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4948800" y="4879385"/>
            <a:ext cx="0" cy="830580"/>
          </a:xfrm>
          <a:custGeom>
            <a:avLst/>
            <a:gdLst/>
            <a:ahLst/>
            <a:cxnLst/>
            <a:rect l="l" t="t" r="r" b="b"/>
            <a:pathLst>
              <a:path w="0" h="830579">
                <a:moveTo>
                  <a:pt x="0" y="830530"/>
                </a:moveTo>
                <a:lnTo>
                  <a:pt x="0" y="0"/>
                </a:lnTo>
              </a:path>
            </a:pathLst>
          </a:custGeom>
          <a:ln w="61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5336283" y="5783197"/>
            <a:ext cx="0" cy="525780"/>
          </a:xfrm>
          <a:custGeom>
            <a:avLst/>
            <a:gdLst/>
            <a:ahLst/>
            <a:cxnLst/>
            <a:rect l="l" t="t" r="r" b="b"/>
            <a:pathLst>
              <a:path w="0" h="525779">
                <a:moveTo>
                  <a:pt x="0" y="525188"/>
                </a:moveTo>
                <a:lnTo>
                  <a:pt x="0" y="0"/>
                </a:lnTo>
              </a:path>
            </a:pathLst>
          </a:custGeom>
          <a:ln w="91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5925135" y="4048855"/>
            <a:ext cx="0" cy="488950"/>
          </a:xfrm>
          <a:custGeom>
            <a:avLst/>
            <a:gdLst/>
            <a:ahLst/>
            <a:cxnLst/>
            <a:rect l="l" t="t" r="r" b="b"/>
            <a:pathLst>
              <a:path w="0" h="488950">
                <a:moveTo>
                  <a:pt x="0" y="488547"/>
                </a:moveTo>
                <a:lnTo>
                  <a:pt x="0" y="0"/>
                </a:lnTo>
              </a:path>
            </a:pathLst>
          </a:custGeom>
          <a:ln w="61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6083789" y="2070239"/>
            <a:ext cx="0" cy="415290"/>
          </a:xfrm>
          <a:custGeom>
            <a:avLst/>
            <a:gdLst/>
            <a:ahLst/>
            <a:cxnLst/>
            <a:rect l="l" t="t" r="r" b="b"/>
            <a:pathLst>
              <a:path w="0" h="415289">
                <a:moveTo>
                  <a:pt x="0" y="415265"/>
                </a:moveTo>
                <a:lnTo>
                  <a:pt x="0" y="0"/>
                </a:lnTo>
              </a:path>
            </a:pathLst>
          </a:custGeom>
          <a:ln w="61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6083789" y="1447341"/>
            <a:ext cx="0" cy="501015"/>
          </a:xfrm>
          <a:custGeom>
            <a:avLst/>
            <a:gdLst/>
            <a:ahLst/>
            <a:cxnLst/>
            <a:rect l="l" t="t" r="r" b="b"/>
            <a:pathLst>
              <a:path w="0" h="501014">
                <a:moveTo>
                  <a:pt x="0" y="500760"/>
                </a:moveTo>
                <a:lnTo>
                  <a:pt x="0" y="0"/>
                </a:lnTo>
              </a:path>
            </a:pathLst>
          </a:custGeom>
          <a:ln w="61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6089892" y="604598"/>
            <a:ext cx="0" cy="671830"/>
          </a:xfrm>
          <a:custGeom>
            <a:avLst/>
            <a:gdLst/>
            <a:ahLst/>
            <a:cxnLst/>
            <a:rect l="l" t="t" r="r" b="b"/>
            <a:pathLst>
              <a:path w="0" h="671830">
                <a:moveTo>
                  <a:pt x="0" y="671752"/>
                </a:moveTo>
                <a:lnTo>
                  <a:pt x="0" y="0"/>
                </a:lnTo>
              </a:path>
            </a:pathLst>
          </a:custGeom>
          <a:ln w="122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6083789" y="2619854"/>
            <a:ext cx="0" cy="745490"/>
          </a:xfrm>
          <a:custGeom>
            <a:avLst/>
            <a:gdLst/>
            <a:ahLst/>
            <a:cxnLst/>
            <a:rect l="l" t="t" r="r" b="b"/>
            <a:pathLst>
              <a:path w="0" h="745489">
                <a:moveTo>
                  <a:pt x="0" y="745034"/>
                </a:moveTo>
                <a:lnTo>
                  <a:pt x="0" y="0"/>
                </a:lnTo>
              </a:path>
            </a:pathLst>
          </a:custGeom>
          <a:ln w="61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6233291" y="531316"/>
            <a:ext cx="0" cy="1453515"/>
          </a:xfrm>
          <a:custGeom>
            <a:avLst/>
            <a:gdLst/>
            <a:ahLst/>
            <a:cxnLst/>
            <a:rect l="l" t="t" r="r" b="b"/>
            <a:pathLst>
              <a:path w="0" h="1453514">
                <a:moveTo>
                  <a:pt x="0" y="1453427"/>
                </a:moveTo>
                <a:lnTo>
                  <a:pt x="0" y="0"/>
                </a:lnTo>
              </a:path>
            </a:pathLst>
          </a:custGeom>
          <a:ln w="274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3" name="object 33" descr=""/>
          <p:cNvGrpSpPr/>
          <p:nvPr/>
        </p:nvGrpSpPr>
        <p:grpSpPr>
          <a:xfrm>
            <a:off x="6211934" y="531316"/>
            <a:ext cx="3417570" cy="1453515"/>
            <a:chOff x="6211934" y="531316"/>
            <a:chExt cx="3417570" cy="1453515"/>
          </a:xfrm>
        </p:grpSpPr>
        <p:sp>
          <p:nvSpPr>
            <p:cNvPr id="34" name="object 34" descr=""/>
            <p:cNvSpPr/>
            <p:nvPr/>
          </p:nvSpPr>
          <p:spPr>
            <a:xfrm>
              <a:off x="9607750" y="531316"/>
              <a:ext cx="0" cy="1453515"/>
            </a:xfrm>
            <a:custGeom>
              <a:avLst/>
              <a:gdLst/>
              <a:ahLst/>
              <a:cxnLst/>
              <a:rect l="l" t="t" r="r" b="b"/>
              <a:pathLst>
                <a:path w="0" h="1453514">
                  <a:moveTo>
                    <a:pt x="0" y="1453427"/>
                  </a:moveTo>
                  <a:lnTo>
                    <a:pt x="0" y="0"/>
                  </a:lnTo>
                </a:path>
              </a:pathLst>
            </a:custGeom>
            <a:ln w="152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6211934" y="543529"/>
              <a:ext cx="3417570" cy="0"/>
            </a:xfrm>
            <a:custGeom>
              <a:avLst/>
              <a:gdLst/>
              <a:ahLst/>
              <a:cxnLst/>
              <a:rect l="l" t="t" r="r" b="b"/>
              <a:pathLst>
                <a:path w="3417570" h="0">
                  <a:moveTo>
                    <a:pt x="0" y="0"/>
                  </a:moveTo>
                  <a:lnTo>
                    <a:pt x="3417173" y="0"/>
                  </a:lnTo>
                </a:path>
              </a:pathLst>
            </a:custGeom>
            <a:ln w="18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/>
          <p:nvPr/>
        </p:nvSpPr>
        <p:spPr>
          <a:xfrm>
            <a:off x="4161629" y="610704"/>
            <a:ext cx="1940560" cy="0"/>
          </a:xfrm>
          <a:custGeom>
            <a:avLst/>
            <a:gdLst/>
            <a:ahLst/>
            <a:cxnLst/>
            <a:rect l="l" t="t" r="r" b="b"/>
            <a:pathLst>
              <a:path w="1940560" h="0">
                <a:moveTo>
                  <a:pt x="0" y="0"/>
                </a:moveTo>
                <a:lnTo>
                  <a:pt x="1940466" y="0"/>
                </a:lnTo>
              </a:path>
            </a:pathLst>
          </a:custGeom>
          <a:ln w="61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2306592" y="610704"/>
            <a:ext cx="1635760" cy="0"/>
          </a:xfrm>
          <a:custGeom>
            <a:avLst/>
            <a:gdLst/>
            <a:ahLst/>
            <a:cxnLst/>
            <a:rect l="l" t="t" r="r" b="b"/>
            <a:pathLst>
              <a:path w="1635760" h="0">
                <a:moveTo>
                  <a:pt x="0" y="0"/>
                </a:moveTo>
                <a:lnTo>
                  <a:pt x="1635361" y="0"/>
                </a:lnTo>
              </a:path>
            </a:pathLst>
          </a:custGeom>
          <a:ln w="61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244083" y="641239"/>
            <a:ext cx="1708785" cy="0"/>
          </a:xfrm>
          <a:custGeom>
            <a:avLst/>
            <a:gdLst/>
            <a:ahLst/>
            <a:cxnLst/>
            <a:rect l="l" t="t" r="r" b="b"/>
            <a:pathLst>
              <a:path w="1708785" h="0">
                <a:moveTo>
                  <a:pt x="0" y="0"/>
                </a:moveTo>
                <a:lnTo>
                  <a:pt x="1708586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231879" y="934367"/>
            <a:ext cx="1720850" cy="0"/>
          </a:xfrm>
          <a:custGeom>
            <a:avLst/>
            <a:gdLst/>
            <a:ahLst/>
            <a:cxnLst/>
            <a:rect l="l" t="t" r="r" b="b"/>
            <a:pathLst>
              <a:path w="1720850" h="0">
                <a:moveTo>
                  <a:pt x="0" y="0"/>
                </a:moveTo>
                <a:lnTo>
                  <a:pt x="1720791" y="0"/>
                </a:lnTo>
              </a:path>
            </a:pathLst>
          </a:custGeom>
          <a:ln w="274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2294388" y="1053450"/>
            <a:ext cx="1647825" cy="0"/>
          </a:xfrm>
          <a:custGeom>
            <a:avLst/>
            <a:gdLst/>
            <a:ahLst/>
            <a:cxnLst/>
            <a:rect l="l" t="t" r="r" b="b"/>
            <a:pathLst>
              <a:path w="1647825" h="0">
                <a:moveTo>
                  <a:pt x="0" y="0"/>
                </a:moveTo>
                <a:lnTo>
                  <a:pt x="1647565" y="0"/>
                </a:lnTo>
              </a:path>
            </a:pathLst>
          </a:custGeom>
          <a:ln w="183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671230" y="1114519"/>
            <a:ext cx="829944" cy="0"/>
          </a:xfrm>
          <a:custGeom>
            <a:avLst/>
            <a:gdLst/>
            <a:ahLst/>
            <a:cxnLst/>
            <a:rect l="l" t="t" r="r" b="b"/>
            <a:pathLst>
              <a:path w="829944" h="0">
                <a:moveTo>
                  <a:pt x="0" y="0"/>
                </a:moveTo>
                <a:lnTo>
                  <a:pt x="829885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2453042" y="1184747"/>
            <a:ext cx="1172210" cy="0"/>
          </a:xfrm>
          <a:custGeom>
            <a:avLst/>
            <a:gdLst/>
            <a:ahLst/>
            <a:cxnLst/>
            <a:rect l="l" t="t" r="r" b="b"/>
            <a:pathLst>
              <a:path w="1172210" h="0">
                <a:moveTo>
                  <a:pt x="0" y="0"/>
                </a:moveTo>
                <a:lnTo>
                  <a:pt x="1171602" y="0"/>
                </a:lnTo>
              </a:path>
            </a:pathLst>
          </a:custGeom>
          <a:ln w="1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4149425" y="1236655"/>
            <a:ext cx="1953260" cy="0"/>
          </a:xfrm>
          <a:custGeom>
            <a:avLst/>
            <a:gdLst/>
            <a:ahLst/>
            <a:cxnLst/>
            <a:rect l="l" t="t" r="r" b="b"/>
            <a:pathLst>
              <a:path w="1953260" h="0">
                <a:moveTo>
                  <a:pt x="0" y="0"/>
                </a:moveTo>
                <a:lnTo>
                  <a:pt x="1952670" y="0"/>
                </a:lnTo>
              </a:path>
            </a:pathLst>
          </a:custGeom>
          <a:ln w="21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671230" y="1352685"/>
            <a:ext cx="829944" cy="0"/>
          </a:xfrm>
          <a:custGeom>
            <a:avLst/>
            <a:gdLst/>
            <a:ahLst/>
            <a:cxnLst/>
            <a:rect l="l" t="t" r="r" b="b"/>
            <a:pathLst>
              <a:path w="829944" h="0">
                <a:moveTo>
                  <a:pt x="0" y="0"/>
                </a:moveTo>
                <a:lnTo>
                  <a:pt x="829885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4100608" y="1456502"/>
            <a:ext cx="2001520" cy="0"/>
          </a:xfrm>
          <a:custGeom>
            <a:avLst/>
            <a:gdLst/>
            <a:ahLst/>
            <a:cxnLst/>
            <a:rect l="l" t="t" r="r" b="b"/>
            <a:pathLst>
              <a:path w="2001520" h="0">
                <a:moveTo>
                  <a:pt x="0" y="0"/>
                </a:moveTo>
                <a:lnTo>
                  <a:pt x="2001487" y="0"/>
                </a:lnTo>
              </a:path>
            </a:pathLst>
          </a:custGeom>
          <a:ln w="61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2453042" y="1462608"/>
            <a:ext cx="1172210" cy="0"/>
          </a:xfrm>
          <a:custGeom>
            <a:avLst/>
            <a:gdLst/>
            <a:ahLst/>
            <a:cxnLst/>
            <a:rect l="l" t="t" r="r" b="b"/>
            <a:pathLst>
              <a:path w="1172210" h="0">
                <a:moveTo>
                  <a:pt x="0" y="0"/>
                </a:moveTo>
                <a:lnTo>
                  <a:pt x="1171602" y="0"/>
                </a:lnTo>
              </a:path>
            </a:pathLst>
          </a:custGeom>
          <a:ln w="1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305104" y="1551158"/>
            <a:ext cx="1574800" cy="0"/>
          </a:xfrm>
          <a:custGeom>
            <a:avLst/>
            <a:gdLst/>
            <a:ahLst/>
            <a:cxnLst/>
            <a:rect l="l" t="t" r="r" b="b"/>
            <a:pathLst>
              <a:path w="1574800" h="0">
                <a:moveTo>
                  <a:pt x="0" y="0"/>
                </a:moveTo>
                <a:lnTo>
                  <a:pt x="1574340" y="0"/>
                </a:lnTo>
              </a:path>
            </a:pathLst>
          </a:custGeom>
          <a:ln w="1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2392021" y="1639707"/>
            <a:ext cx="1282065" cy="0"/>
          </a:xfrm>
          <a:custGeom>
            <a:avLst/>
            <a:gdLst/>
            <a:ahLst/>
            <a:cxnLst/>
            <a:rect l="l" t="t" r="r" b="b"/>
            <a:pathLst>
              <a:path w="1282064" h="0">
                <a:moveTo>
                  <a:pt x="0" y="0"/>
                </a:moveTo>
                <a:lnTo>
                  <a:pt x="1281440" y="0"/>
                </a:lnTo>
              </a:path>
            </a:pathLst>
          </a:custGeom>
          <a:ln w="61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305104" y="1838179"/>
            <a:ext cx="1574800" cy="0"/>
          </a:xfrm>
          <a:custGeom>
            <a:avLst/>
            <a:gdLst/>
            <a:ahLst/>
            <a:cxnLst/>
            <a:rect l="l" t="t" r="r" b="b"/>
            <a:pathLst>
              <a:path w="1574800" h="0">
                <a:moveTo>
                  <a:pt x="0" y="0"/>
                </a:moveTo>
                <a:lnTo>
                  <a:pt x="1574340" y="0"/>
                </a:lnTo>
              </a:path>
            </a:pathLst>
          </a:custGeom>
          <a:ln w="21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4100608" y="1935889"/>
            <a:ext cx="2001520" cy="0"/>
          </a:xfrm>
          <a:custGeom>
            <a:avLst/>
            <a:gdLst/>
            <a:ahLst/>
            <a:cxnLst/>
            <a:rect l="l" t="t" r="r" b="b"/>
            <a:pathLst>
              <a:path w="2001520" h="0">
                <a:moveTo>
                  <a:pt x="0" y="0"/>
                </a:moveTo>
                <a:lnTo>
                  <a:pt x="2001487" y="0"/>
                </a:lnTo>
              </a:path>
            </a:pathLst>
          </a:custGeom>
          <a:ln w="21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6211934" y="1969476"/>
            <a:ext cx="3417570" cy="0"/>
          </a:xfrm>
          <a:custGeom>
            <a:avLst/>
            <a:gdLst/>
            <a:ahLst/>
            <a:cxnLst/>
            <a:rect l="l" t="t" r="r" b="b"/>
            <a:pathLst>
              <a:path w="3417570" h="0">
                <a:moveTo>
                  <a:pt x="0" y="0"/>
                </a:moveTo>
                <a:lnTo>
                  <a:pt x="3417173" y="0"/>
                </a:lnTo>
              </a:path>
            </a:pathLst>
          </a:custGeom>
          <a:ln w="21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2392021" y="1996957"/>
            <a:ext cx="1282065" cy="0"/>
          </a:xfrm>
          <a:custGeom>
            <a:avLst/>
            <a:gdLst/>
            <a:ahLst/>
            <a:cxnLst/>
            <a:rect l="l" t="t" r="r" b="b"/>
            <a:pathLst>
              <a:path w="1282064" h="0">
                <a:moveTo>
                  <a:pt x="0" y="0"/>
                </a:moveTo>
                <a:lnTo>
                  <a:pt x="1281440" y="0"/>
                </a:lnTo>
              </a:path>
            </a:pathLst>
          </a:custGeom>
          <a:ln w="183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500371" y="2054972"/>
            <a:ext cx="1184275" cy="0"/>
          </a:xfrm>
          <a:custGeom>
            <a:avLst/>
            <a:gdLst/>
            <a:ahLst/>
            <a:cxnLst/>
            <a:rect l="l" t="t" r="r" b="b"/>
            <a:pathLst>
              <a:path w="1184275" h="0">
                <a:moveTo>
                  <a:pt x="0" y="0"/>
                </a:moveTo>
                <a:lnTo>
                  <a:pt x="1183806" y="0"/>
                </a:lnTo>
              </a:path>
            </a:pathLst>
          </a:custGeom>
          <a:ln w="61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4100608" y="2070239"/>
            <a:ext cx="2001520" cy="0"/>
          </a:xfrm>
          <a:custGeom>
            <a:avLst/>
            <a:gdLst/>
            <a:ahLst/>
            <a:cxnLst/>
            <a:rect l="l" t="t" r="r" b="b"/>
            <a:pathLst>
              <a:path w="2001520" h="0">
                <a:moveTo>
                  <a:pt x="0" y="0"/>
                </a:moveTo>
                <a:lnTo>
                  <a:pt x="2001487" y="0"/>
                </a:lnTo>
              </a:path>
            </a:pathLst>
          </a:custGeom>
          <a:ln w="61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2269979" y="2219856"/>
            <a:ext cx="1562735" cy="0"/>
          </a:xfrm>
          <a:custGeom>
            <a:avLst/>
            <a:gdLst/>
            <a:ahLst/>
            <a:cxnLst/>
            <a:rect l="l" t="t" r="r" b="b"/>
            <a:pathLst>
              <a:path w="1562735" h="0">
                <a:moveTo>
                  <a:pt x="0" y="0"/>
                </a:moveTo>
                <a:lnTo>
                  <a:pt x="1562136" y="0"/>
                </a:lnTo>
              </a:path>
            </a:pathLst>
          </a:custGeom>
          <a:ln w="1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500371" y="2458023"/>
            <a:ext cx="1184275" cy="0"/>
          </a:xfrm>
          <a:custGeom>
            <a:avLst/>
            <a:gdLst/>
            <a:ahLst/>
            <a:cxnLst/>
            <a:rect l="l" t="t" r="r" b="b"/>
            <a:pathLst>
              <a:path w="1184275" h="0">
                <a:moveTo>
                  <a:pt x="0" y="0"/>
                </a:moveTo>
                <a:lnTo>
                  <a:pt x="1183806" y="0"/>
                </a:lnTo>
              </a:path>
            </a:pathLst>
          </a:custGeom>
          <a:ln w="21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/>
          <p:nvPr/>
        </p:nvSpPr>
        <p:spPr>
          <a:xfrm>
            <a:off x="4100608" y="2473290"/>
            <a:ext cx="2001520" cy="0"/>
          </a:xfrm>
          <a:custGeom>
            <a:avLst/>
            <a:gdLst/>
            <a:ahLst/>
            <a:cxnLst/>
            <a:rect l="l" t="t" r="r" b="b"/>
            <a:pathLst>
              <a:path w="2001520" h="0">
                <a:moveTo>
                  <a:pt x="0" y="0"/>
                </a:moveTo>
                <a:lnTo>
                  <a:pt x="2001487" y="0"/>
                </a:lnTo>
              </a:path>
            </a:pathLst>
          </a:custGeom>
          <a:ln w="1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/>
          <p:nvPr/>
        </p:nvSpPr>
        <p:spPr>
          <a:xfrm>
            <a:off x="4137221" y="2622908"/>
            <a:ext cx="1965325" cy="0"/>
          </a:xfrm>
          <a:custGeom>
            <a:avLst/>
            <a:gdLst/>
            <a:ahLst/>
            <a:cxnLst/>
            <a:rect l="l" t="t" r="r" b="b"/>
            <a:pathLst>
              <a:path w="1965325" h="0">
                <a:moveTo>
                  <a:pt x="0" y="0"/>
                </a:moveTo>
                <a:lnTo>
                  <a:pt x="1964875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/>
          <p:nvPr/>
        </p:nvSpPr>
        <p:spPr>
          <a:xfrm>
            <a:off x="317308" y="2659549"/>
            <a:ext cx="1562735" cy="0"/>
          </a:xfrm>
          <a:custGeom>
            <a:avLst/>
            <a:gdLst/>
            <a:ahLst/>
            <a:cxnLst/>
            <a:rect l="l" t="t" r="r" b="b"/>
            <a:pathLst>
              <a:path w="1562735" h="0">
                <a:moveTo>
                  <a:pt x="0" y="0"/>
                </a:moveTo>
                <a:lnTo>
                  <a:pt x="1562136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2269979" y="2665656"/>
            <a:ext cx="1562735" cy="0"/>
          </a:xfrm>
          <a:custGeom>
            <a:avLst/>
            <a:gdLst/>
            <a:ahLst/>
            <a:cxnLst/>
            <a:rect l="l" t="t" r="r" b="b"/>
            <a:pathLst>
              <a:path w="1562735" h="0">
                <a:moveTo>
                  <a:pt x="0" y="0"/>
                </a:moveTo>
                <a:lnTo>
                  <a:pt x="1562136" y="0"/>
                </a:lnTo>
              </a:path>
            </a:pathLst>
          </a:custGeom>
          <a:ln w="183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/>
          <p:nvPr/>
        </p:nvSpPr>
        <p:spPr>
          <a:xfrm>
            <a:off x="2428634" y="2931303"/>
            <a:ext cx="1282065" cy="0"/>
          </a:xfrm>
          <a:custGeom>
            <a:avLst/>
            <a:gdLst/>
            <a:ahLst/>
            <a:cxnLst/>
            <a:rect l="l" t="t" r="r" b="b"/>
            <a:pathLst>
              <a:path w="1282064" h="0">
                <a:moveTo>
                  <a:pt x="0" y="0"/>
                </a:moveTo>
                <a:lnTo>
                  <a:pt x="1281440" y="0"/>
                </a:lnTo>
              </a:path>
            </a:pathLst>
          </a:custGeom>
          <a:ln w="1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/>
          <p:nvPr/>
        </p:nvSpPr>
        <p:spPr>
          <a:xfrm>
            <a:off x="317308" y="2949624"/>
            <a:ext cx="1562735" cy="0"/>
          </a:xfrm>
          <a:custGeom>
            <a:avLst/>
            <a:gdLst/>
            <a:ahLst/>
            <a:cxnLst/>
            <a:rect l="l" t="t" r="r" b="b"/>
            <a:pathLst>
              <a:path w="1562735" h="0">
                <a:moveTo>
                  <a:pt x="0" y="0"/>
                </a:moveTo>
                <a:lnTo>
                  <a:pt x="1562136" y="0"/>
                </a:lnTo>
              </a:path>
            </a:pathLst>
          </a:custGeom>
          <a:ln w="183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/>
          <p:nvPr/>
        </p:nvSpPr>
        <p:spPr>
          <a:xfrm>
            <a:off x="317308" y="3157256"/>
            <a:ext cx="1550035" cy="0"/>
          </a:xfrm>
          <a:custGeom>
            <a:avLst/>
            <a:gdLst/>
            <a:ahLst/>
            <a:cxnLst/>
            <a:rect l="l" t="t" r="r" b="b"/>
            <a:pathLst>
              <a:path w="1550035" h="0">
                <a:moveTo>
                  <a:pt x="0" y="0"/>
                </a:moveTo>
                <a:lnTo>
                  <a:pt x="1549932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/>
          <p:nvPr/>
        </p:nvSpPr>
        <p:spPr>
          <a:xfrm>
            <a:off x="317308" y="3548094"/>
            <a:ext cx="1550035" cy="0"/>
          </a:xfrm>
          <a:custGeom>
            <a:avLst/>
            <a:gdLst/>
            <a:ahLst/>
            <a:cxnLst/>
            <a:rect l="l" t="t" r="r" b="b"/>
            <a:pathLst>
              <a:path w="1550035" h="0">
                <a:moveTo>
                  <a:pt x="0" y="0"/>
                </a:moveTo>
                <a:lnTo>
                  <a:pt x="1549932" y="0"/>
                </a:lnTo>
              </a:path>
            </a:pathLst>
          </a:custGeom>
          <a:ln w="1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/>
          <p:nvPr/>
        </p:nvSpPr>
        <p:spPr>
          <a:xfrm>
            <a:off x="305104" y="3712979"/>
            <a:ext cx="1550035" cy="0"/>
          </a:xfrm>
          <a:custGeom>
            <a:avLst/>
            <a:gdLst/>
            <a:ahLst/>
            <a:cxnLst/>
            <a:rect l="l" t="t" r="r" b="b"/>
            <a:pathLst>
              <a:path w="1550035" h="0">
                <a:moveTo>
                  <a:pt x="0" y="0"/>
                </a:moveTo>
                <a:lnTo>
                  <a:pt x="1549932" y="0"/>
                </a:lnTo>
              </a:path>
            </a:pathLst>
          </a:custGeom>
          <a:ln w="1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/>
          <p:nvPr/>
        </p:nvSpPr>
        <p:spPr>
          <a:xfrm>
            <a:off x="305104" y="4006107"/>
            <a:ext cx="781685" cy="0"/>
          </a:xfrm>
          <a:custGeom>
            <a:avLst/>
            <a:gdLst/>
            <a:ahLst/>
            <a:cxnLst/>
            <a:rect l="l" t="t" r="r" b="b"/>
            <a:pathLst>
              <a:path w="781685" h="0">
                <a:moveTo>
                  <a:pt x="0" y="0"/>
                </a:moveTo>
                <a:lnTo>
                  <a:pt x="781068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/>
          <p:nvPr/>
        </p:nvSpPr>
        <p:spPr>
          <a:xfrm>
            <a:off x="2147937" y="4097709"/>
            <a:ext cx="1843405" cy="0"/>
          </a:xfrm>
          <a:custGeom>
            <a:avLst/>
            <a:gdLst/>
            <a:ahLst/>
            <a:cxnLst/>
            <a:rect l="l" t="t" r="r" b="b"/>
            <a:pathLst>
              <a:path w="1843404" h="0">
                <a:moveTo>
                  <a:pt x="0" y="0"/>
                </a:moveTo>
                <a:lnTo>
                  <a:pt x="1842833" y="0"/>
                </a:lnTo>
              </a:path>
            </a:pathLst>
          </a:custGeom>
          <a:ln w="183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/>
          <p:nvPr/>
        </p:nvSpPr>
        <p:spPr>
          <a:xfrm>
            <a:off x="183062" y="4360304"/>
            <a:ext cx="903605" cy="0"/>
          </a:xfrm>
          <a:custGeom>
            <a:avLst/>
            <a:gdLst/>
            <a:ahLst/>
            <a:cxnLst/>
            <a:rect l="l" t="t" r="r" b="b"/>
            <a:pathLst>
              <a:path w="903605" h="0">
                <a:moveTo>
                  <a:pt x="0" y="0"/>
                </a:moveTo>
                <a:lnTo>
                  <a:pt x="903110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/>
          <p:nvPr/>
        </p:nvSpPr>
        <p:spPr>
          <a:xfrm>
            <a:off x="4295875" y="4512974"/>
            <a:ext cx="1635760" cy="0"/>
          </a:xfrm>
          <a:custGeom>
            <a:avLst/>
            <a:gdLst/>
            <a:ahLst/>
            <a:cxnLst/>
            <a:rect l="l" t="t" r="r" b="b"/>
            <a:pathLst>
              <a:path w="1635760" h="0">
                <a:moveTo>
                  <a:pt x="0" y="0"/>
                </a:moveTo>
                <a:lnTo>
                  <a:pt x="1635361" y="0"/>
                </a:lnTo>
              </a:path>
            </a:pathLst>
          </a:custGeom>
          <a:ln w="183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183062" y="4732821"/>
            <a:ext cx="829944" cy="0"/>
          </a:xfrm>
          <a:custGeom>
            <a:avLst/>
            <a:gdLst/>
            <a:ahLst/>
            <a:cxnLst/>
            <a:rect l="l" t="t" r="r" b="b"/>
            <a:pathLst>
              <a:path w="829944" h="0">
                <a:moveTo>
                  <a:pt x="0" y="0"/>
                </a:moveTo>
                <a:lnTo>
                  <a:pt x="829885" y="0"/>
                </a:lnTo>
              </a:path>
            </a:pathLst>
          </a:custGeom>
          <a:ln w="183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3941954" y="4879385"/>
            <a:ext cx="1013460" cy="0"/>
          </a:xfrm>
          <a:custGeom>
            <a:avLst/>
            <a:gdLst/>
            <a:ahLst/>
            <a:cxnLst/>
            <a:rect l="l" t="t" r="r" b="b"/>
            <a:pathLst>
              <a:path w="1013460" h="0">
                <a:moveTo>
                  <a:pt x="0" y="0"/>
                </a:moveTo>
                <a:lnTo>
                  <a:pt x="1012947" y="0"/>
                </a:lnTo>
              </a:path>
            </a:pathLst>
          </a:custGeom>
          <a:ln w="61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/>
          <p:nvPr/>
        </p:nvSpPr>
        <p:spPr>
          <a:xfrm>
            <a:off x="3148681" y="5694648"/>
            <a:ext cx="1818639" cy="0"/>
          </a:xfrm>
          <a:custGeom>
            <a:avLst/>
            <a:gdLst/>
            <a:ahLst/>
            <a:cxnLst/>
            <a:rect l="l" t="t" r="r" b="b"/>
            <a:pathLst>
              <a:path w="1818639" h="0">
                <a:moveTo>
                  <a:pt x="0" y="0"/>
                </a:moveTo>
                <a:lnTo>
                  <a:pt x="1818424" y="0"/>
                </a:lnTo>
              </a:path>
            </a:pathLst>
          </a:custGeom>
          <a:ln w="1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/>
          <p:nvPr/>
        </p:nvSpPr>
        <p:spPr>
          <a:xfrm>
            <a:off x="3356152" y="5792357"/>
            <a:ext cx="1989455" cy="0"/>
          </a:xfrm>
          <a:custGeom>
            <a:avLst/>
            <a:gdLst/>
            <a:ahLst/>
            <a:cxnLst/>
            <a:rect l="l" t="t" r="r" b="b"/>
            <a:pathLst>
              <a:path w="1989454" h="0">
                <a:moveTo>
                  <a:pt x="0" y="0"/>
                </a:moveTo>
                <a:lnTo>
                  <a:pt x="1989283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/>
          <p:nvPr/>
        </p:nvSpPr>
        <p:spPr>
          <a:xfrm>
            <a:off x="207471" y="6088539"/>
            <a:ext cx="1452880" cy="0"/>
          </a:xfrm>
          <a:custGeom>
            <a:avLst/>
            <a:gdLst/>
            <a:ahLst/>
            <a:cxnLst/>
            <a:rect l="l" t="t" r="r" b="b"/>
            <a:pathLst>
              <a:path w="1452880" h="0">
                <a:moveTo>
                  <a:pt x="0" y="0"/>
                </a:moveTo>
                <a:lnTo>
                  <a:pt x="1452298" y="0"/>
                </a:lnTo>
              </a:path>
            </a:pathLst>
          </a:custGeom>
          <a:ln w="183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/>
          <p:nvPr/>
        </p:nvSpPr>
        <p:spPr>
          <a:xfrm>
            <a:off x="3356152" y="6283958"/>
            <a:ext cx="1989455" cy="0"/>
          </a:xfrm>
          <a:custGeom>
            <a:avLst/>
            <a:gdLst/>
            <a:ahLst/>
            <a:cxnLst/>
            <a:rect l="l" t="t" r="r" b="b"/>
            <a:pathLst>
              <a:path w="1989454" h="0">
                <a:moveTo>
                  <a:pt x="0" y="0"/>
                </a:moveTo>
                <a:lnTo>
                  <a:pt x="1989283" y="0"/>
                </a:lnTo>
              </a:path>
            </a:pathLst>
          </a:custGeom>
          <a:ln w="21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/>
          <p:nvPr/>
        </p:nvSpPr>
        <p:spPr>
          <a:xfrm>
            <a:off x="2721534" y="6436629"/>
            <a:ext cx="488315" cy="0"/>
          </a:xfrm>
          <a:custGeom>
            <a:avLst/>
            <a:gdLst/>
            <a:ahLst/>
            <a:cxnLst/>
            <a:rect l="l" t="t" r="r" b="b"/>
            <a:pathLst>
              <a:path w="488314" h="0">
                <a:moveTo>
                  <a:pt x="0" y="0"/>
                </a:moveTo>
                <a:lnTo>
                  <a:pt x="488167" y="0"/>
                </a:lnTo>
              </a:path>
            </a:pathLst>
          </a:custGeom>
          <a:ln w="21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 descr=""/>
          <p:cNvSpPr/>
          <p:nvPr/>
        </p:nvSpPr>
        <p:spPr>
          <a:xfrm>
            <a:off x="1781812" y="6436629"/>
            <a:ext cx="829944" cy="0"/>
          </a:xfrm>
          <a:custGeom>
            <a:avLst/>
            <a:gdLst/>
            <a:ahLst/>
            <a:cxnLst/>
            <a:rect l="l" t="t" r="r" b="b"/>
            <a:pathLst>
              <a:path w="829944" h="0">
                <a:moveTo>
                  <a:pt x="0" y="0"/>
                </a:moveTo>
                <a:lnTo>
                  <a:pt x="829885" y="0"/>
                </a:lnTo>
              </a:path>
            </a:pathLst>
          </a:custGeom>
          <a:ln w="2442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 txBox="1"/>
          <p:nvPr/>
        </p:nvSpPr>
        <p:spPr>
          <a:xfrm>
            <a:off x="159874" y="58058"/>
            <a:ext cx="927036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100">
                <a:solidFill>
                  <a:srgbClr val="671A3B"/>
                </a:solidFill>
                <a:uFill>
                  <a:solidFill>
                    <a:srgbClr val="671A3B"/>
                  </a:solidFill>
                </a:uFill>
                <a:latin typeface="Arial"/>
                <a:cs typeface="Arial"/>
              </a:rPr>
              <a:t>MEDICAL</a:t>
            </a:r>
            <a:r>
              <a:rPr dirty="0" u="heavy" sz="1100" spc="25">
                <a:solidFill>
                  <a:srgbClr val="671A3B"/>
                </a:solidFill>
                <a:uFill>
                  <a:solidFill>
                    <a:srgbClr val="671A3B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100">
                <a:solidFill>
                  <a:srgbClr val="671A3B"/>
                </a:solidFill>
                <a:uFill>
                  <a:solidFill>
                    <a:srgbClr val="671A3B"/>
                  </a:solidFill>
                </a:uFill>
                <a:latin typeface="Arial"/>
                <a:cs typeface="Arial"/>
              </a:rPr>
              <a:t>MANAGEMENT</a:t>
            </a:r>
            <a:r>
              <a:rPr dirty="0" u="heavy" sz="1100" spc="155">
                <a:solidFill>
                  <a:srgbClr val="671A3B"/>
                </a:solidFill>
                <a:uFill>
                  <a:solidFill>
                    <a:srgbClr val="671A3B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100">
                <a:solidFill>
                  <a:srgbClr val="671A3B"/>
                </a:solidFill>
                <a:uFill>
                  <a:solidFill>
                    <a:srgbClr val="671A3B"/>
                  </a:solidFill>
                </a:uFill>
                <a:latin typeface="Arial"/>
                <a:cs typeface="Arial"/>
              </a:rPr>
              <a:t>OF</a:t>
            </a:r>
            <a:r>
              <a:rPr dirty="0" u="heavy" sz="1100" spc="25">
                <a:solidFill>
                  <a:srgbClr val="671A3B"/>
                </a:solidFill>
                <a:uFill>
                  <a:solidFill>
                    <a:srgbClr val="671A3B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100">
                <a:solidFill>
                  <a:srgbClr val="671A3B"/>
                </a:solidFill>
                <a:uFill>
                  <a:solidFill>
                    <a:srgbClr val="671A3B"/>
                  </a:solidFill>
                </a:uFill>
                <a:latin typeface="Arial"/>
                <a:cs typeface="Arial"/>
              </a:rPr>
              <a:t>CANINE</a:t>
            </a:r>
            <a:r>
              <a:rPr dirty="0" u="heavy" sz="1100" spc="-10">
                <a:solidFill>
                  <a:srgbClr val="671A3B"/>
                </a:solidFill>
                <a:uFill>
                  <a:solidFill>
                    <a:srgbClr val="671A3B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100" spc="-25">
                <a:solidFill>
                  <a:srgbClr val="671A3B"/>
                </a:solidFill>
                <a:uFill>
                  <a:solidFill>
                    <a:srgbClr val="671A3B"/>
                  </a:solidFill>
                </a:uFill>
                <a:latin typeface="Arial"/>
                <a:cs typeface="Arial"/>
              </a:rPr>
              <a:t>CHIARI-</a:t>
            </a:r>
            <a:r>
              <a:rPr dirty="0" u="heavy" sz="1100">
                <a:solidFill>
                  <a:srgbClr val="671A3B"/>
                </a:solidFill>
                <a:uFill>
                  <a:solidFill>
                    <a:srgbClr val="671A3B"/>
                  </a:solidFill>
                </a:uFill>
                <a:latin typeface="Arial"/>
                <a:cs typeface="Arial"/>
              </a:rPr>
              <a:t>LIKE</a:t>
            </a:r>
            <a:r>
              <a:rPr dirty="0" u="heavy" sz="1100" spc="65">
                <a:solidFill>
                  <a:srgbClr val="671A3B"/>
                </a:solidFill>
                <a:uFill>
                  <a:solidFill>
                    <a:srgbClr val="671A3B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100">
                <a:solidFill>
                  <a:srgbClr val="671A3B"/>
                </a:solidFill>
                <a:uFill>
                  <a:solidFill>
                    <a:srgbClr val="671A3B"/>
                  </a:solidFill>
                </a:uFill>
                <a:latin typeface="Arial"/>
                <a:cs typeface="Arial"/>
              </a:rPr>
              <a:t>MALFORMATION</a:t>
            </a:r>
            <a:r>
              <a:rPr dirty="0" u="heavy" sz="1100" spc="200">
                <a:solidFill>
                  <a:srgbClr val="671A3B"/>
                </a:solidFill>
                <a:uFill>
                  <a:solidFill>
                    <a:srgbClr val="671A3B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100" spc="-45">
                <a:solidFill>
                  <a:srgbClr val="671A3B"/>
                </a:solidFill>
                <a:uFill>
                  <a:solidFill>
                    <a:srgbClr val="671A3B"/>
                  </a:solidFill>
                </a:uFill>
                <a:latin typeface="Arial"/>
                <a:cs typeface="Arial"/>
              </a:rPr>
              <a:t>ASSOCIATEO</a:t>
            </a:r>
            <a:r>
              <a:rPr dirty="0" u="heavy" sz="1100" spc="204">
                <a:solidFill>
                  <a:srgbClr val="671A3B"/>
                </a:solidFill>
                <a:uFill>
                  <a:solidFill>
                    <a:srgbClr val="671A3B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100">
                <a:solidFill>
                  <a:srgbClr val="671A3B"/>
                </a:solidFill>
                <a:uFill>
                  <a:solidFill>
                    <a:srgbClr val="671A3B"/>
                  </a:solidFill>
                </a:uFill>
                <a:latin typeface="Arial"/>
                <a:cs typeface="Arial"/>
              </a:rPr>
              <a:t>PAIN</a:t>
            </a:r>
            <a:r>
              <a:rPr dirty="0" u="heavy" sz="1100" spc="75">
                <a:solidFill>
                  <a:srgbClr val="671A3B"/>
                </a:solidFill>
                <a:uFill>
                  <a:solidFill>
                    <a:srgbClr val="671A3B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100">
                <a:solidFill>
                  <a:srgbClr val="671A3B"/>
                </a:solidFill>
                <a:uFill>
                  <a:solidFill>
                    <a:srgbClr val="671A3B"/>
                  </a:solidFill>
                </a:uFill>
                <a:latin typeface="Arial"/>
                <a:cs typeface="Arial"/>
              </a:rPr>
              <a:t>{CM-P)</a:t>
            </a:r>
            <a:r>
              <a:rPr dirty="0" u="heavy" sz="1100" spc="150">
                <a:solidFill>
                  <a:srgbClr val="671A3B"/>
                </a:solidFill>
                <a:uFill>
                  <a:solidFill>
                    <a:srgbClr val="671A3B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100">
                <a:solidFill>
                  <a:srgbClr val="671A3B"/>
                </a:solidFill>
                <a:uFill>
                  <a:solidFill>
                    <a:srgbClr val="671A3B"/>
                  </a:solidFill>
                </a:uFill>
                <a:latin typeface="Arial"/>
                <a:cs typeface="Arial"/>
              </a:rPr>
              <a:t>/</a:t>
            </a:r>
            <a:r>
              <a:rPr dirty="0" u="heavy" sz="1100" spc="235">
                <a:solidFill>
                  <a:srgbClr val="671A3B"/>
                </a:solidFill>
                <a:uFill>
                  <a:solidFill>
                    <a:srgbClr val="671A3B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100">
                <a:solidFill>
                  <a:srgbClr val="671A3B"/>
                </a:solidFill>
                <a:uFill>
                  <a:solidFill>
                    <a:srgbClr val="671A3B"/>
                  </a:solidFill>
                </a:uFill>
                <a:latin typeface="Arial"/>
                <a:cs typeface="Arial"/>
              </a:rPr>
              <a:t>SYMPTOMATIC</a:t>
            </a:r>
            <a:r>
              <a:rPr dirty="0" u="heavy" sz="1100" spc="85">
                <a:solidFill>
                  <a:srgbClr val="671A3B"/>
                </a:solidFill>
                <a:uFill>
                  <a:solidFill>
                    <a:srgbClr val="671A3B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100" spc="-10">
                <a:solidFill>
                  <a:srgbClr val="671A3B"/>
                </a:solidFill>
                <a:uFill>
                  <a:solidFill>
                    <a:srgbClr val="671A3B"/>
                  </a:solidFill>
                </a:uFill>
                <a:latin typeface="Arial"/>
                <a:cs typeface="Arial"/>
              </a:rPr>
              <a:t>SYRINGOMYELIA</a:t>
            </a:r>
            <a:r>
              <a:rPr dirty="0" u="heavy" sz="1100" spc="225">
                <a:solidFill>
                  <a:srgbClr val="671A3B"/>
                </a:solidFill>
                <a:uFill>
                  <a:solidFill>
                    <a:srgbClr val="671A3B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100" spc="-10">
                <a:solidFill>
                  <a:srgbClr val="671A3B"/>
                </a:solidFill>
                <a:uFill>
                  <a:solidFill>
                    <a:srgbClr val="671A3B"/>
                  </a:solidFill>
                </a:uFill>
                <a:latin typeface="Arial"/>
                <a:cs typeface="Arial"/>
              </a:rPr>
              <a:t>{SM-</a:t>
            </a:r>
            <a:r>
              <a:rPr dirty="0" u="heavy" sz="1100" spc="-25">
                <a:solidFill>
                  <a:srgbClr val="671A3B"/>
                </a:solidFill>
                <a:uFill>
                  <a:solidFill>
                    <a:srgbClr val="671A3B"/>
                  </a:solidFill>
                </a:uFill>
                <a:latin typeface="Arial"/>
                <a:cs typeface="Arial"/>
              </a:rPr>
              <a:t>S}</a:t>
            </a:r>
            <a:endParaRPr sz="1100">
              <a:latin typeface="Arial"/>
              <a:cs typeface="Arial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918562" y="668487"/>
            <a:ext cx="36004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55">
                <a:solidFill>
                  <a:srgbClr val="181A1C"/>
                </a:solidFill>
                <a:latin typeface="Times New Roman"/>
                <a:cs typeface="Times New Roman"/>
              </a:rPr>
              <a:t>CM</a:t>
            </a:r>
            <a:r>
              <a:rPr dirty="0" sz="1150" spc="-55">
                <a:solidFill>
                  <a:srgbClr val="414446"/>
                </a:solidFill>
                <a:latin typeface="Times New Roman"/>
                <a:cs typeface="Times New Roman"/>
              </a:rPr>
              <a:t>-</a:t>
            </a:r>
            <a:r>
              <a:rPr dirty="0" sz="1150" spc="-50">
                <a:solidFill>
                  <a:srgbClr val="181A1C"/>
                </a:solidFill>
                <a:latin typeface="Times New Roman"/>
                <a:cs typeface="Times New Roman"/>
              </a:rPr>
              <a:t>P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2311169" y="615148"/>
            <a:ext cx="1605280" cy="393065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algn="ctr" marR="3810">
              <a:lnSpc>
                <a:spcPct val="100000"/>
              </a:lnSpc>
              <a:spcBef>
                <a:spcPts val="330"/>
              </a:spcBef>
            </a:pPr>
            <a:r>
              <a:rPr dirty="0" sz="1100">
                <a:solidFill>
                  <a:srgbClr val="181A1C"/>
                </a:solidFill>
                <a:latin typeface="Times New Roman"/>
                <a:cs typeface="Times New Roman"/>
              </a:rPr>
              <a:t>SM</a:t>
            </a:r>
            <a:r>
              <a:rPr dirty="0" sz="1100" spc="260">
                <a:solidFill>
                  <a:srgbClr val="181A1C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181A1C"/>
                </a:solidFill>
                <a:latin typeface="Times New Roman"/>
                <a:cs typeface="Times New Roman"/>
              </a:rPr>
              <a:t>S</a:t>
            </a:r>
            <a:r>
              <a:rPr dirty="0" sz="1100" spc="-110">
                <a:solidFill>
                  <a:srgbClr val="181A1C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181A1C"/>
                </a:solidFill>
                <a:latin typeface="Times New Roman"/>
                <a:cs typeface="Times New Roman"/>
              </a:rPr>
              <a:t>associated</a:t>
            </a: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dirty="0" sz="950" b="1">
                <a:solidFill>
                  <a:srgbClr val="181A1C"/>
                </a:solidFill>
                <a:latin typeface="Arial"/>
                <a:cs typeface="Arial"/>
              </a:rPr>
              <a:t>PHANTOM</a:t>
            </a:r>
            <a:r>
              <a:rPr dirty="0" sz="950" spc="185" b="1">
                <a:solidFill>
                  <a:srgbClr val="181A1C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181A1C"/>
                </a:solidFill>
                <a:latin typeface="Arial"/>
                <a:cs typeface="Arial"/>
              </a:rPr>
              <a:t>SCRATCHING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759552" y="1167213"/>
            <a:ext cx="45974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10" b="1">
                <a:solidFill>
                  <a:srgbClr val="181A1C"/>
                </a:solidFill>
                <a:latin typeface="Arial"/>
                <a:cs typeface="Arial"/>
              </a:rPr>
              <a:t>NSAIDs</a:t>
            </a:r>
            <a:endParaRPr sz="950">
              <a:latin typeface="Arial"/>
              <a:cs typeface="Arial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4170782" y="615148"/>
            <a:ext cx="1913255" cy="541655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algn="ctr" marR="9525">
              <a:lnSpc>
                <a:spcPct val="100000"/>
              </a:lnSpc>
              <a:spcBef>
                <a:spcPts val="330"/>
              </a:spcBef>
            </a:pPr>
            <a:r>
              <a:rPr dirty="0" sz="1100">
                <a:solidFill>
                  <a:srgbClr val="181A1C"/>
                </a:solidFill>
                <a:latin typeface="Times New Roman"/>
                <a:cs typeface="Times New Roman"/>
              </a:rPr>
              <a:t>SM</a:t>
            </a:r>
            <a:r>
              <a:rPr dirty="0" sz="1100" spc="-40">
                <a:solidFill>
                  <a:srgbClr val="181A1C"/>
                </a:solidFill>
                <a:latin typeface="Times New Roman"/>
                <a:cs typeface="Times New Roman"/>
              </a:rPr>
              <a:t> </a:t>
            </a:r>
            <a:r>
              <a:rPr dirty="0" sz="1100" spc="-20">
                <a:solidFill>
                  <a:srgbClr val="181A1C"/>
                </a:solidFill>
                <a:latin typeface="Times New Roman"/>
                <a:cs typeface="Times New Roman"/>
              </a:rPr>
              <a:t>S</a:t>
            </a:r>
            <a:r>
              <a:rPr dirty="0" sz="1100" spc="-80">
                <a:solidFill>
                  <a:srgbClr val="181A1C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181A1C"/>
                </a:solidFill>
                <a:latin typeface="Times New Roman"/>
                <a:cs typeface="Times New Roman"/>
              </a:rPr>
              <a:t>associated</a:t>
            </a:r>
            <a:endParaRPr sz="1100">
              <a:latin typeface="Times New Roman"/>
              <a:cs typeface="Times New Roman"/>
            </a:endParaRPr>
          </a:p>
          <a:p>
            <a:pPr algn="ctr" marR="6985">
              <a:lnSpc>
                <a:spcPct val="100000"/>
              </a:lnSpc>
              <a:spcBef>
                <a:spcPts val="200"/>
              </a:spcBef>
            </a:pPr>
            <a:r>
              <a:rPr dirty="0" sz="900">
                <a:solidFill>
                  <a:srgbClr val="181A1C"/>
                </a:solidFill>
                <a:latin typeface="Arial"/>
                <a:cs typeface="Arial"/>
              </a:rPr>
              <a:t>GAIT</a:t>
            </a:r>
            <a:r>
              <a:rPr dirty="0" sz="900" spc="175">
                <a:solidFill>
                  <a:srgbClr val="181A1C"/>
                </a:solidFill>
                <a:latin typeface="Arial"/>
                <a:cs typeface="Arial"/>
              </a:rPr>
              <a:t> </a:t>
            </a:r>
            <a:r>
              <a:rPr dirty="0" sz="950" spc="-10" b="1">
                <a:solidFill>
                  <a:srgbClr val="181A1C"/>
                </a:solidFill>
                <a:latin typeface="Arial"/>
                <a:cs typeface="Arial"/>
              </a:rPr>
              <a:t>ABNORMALITIES</a:t>
            </a:r>
            <a:endParaRPr sz="950">
              <a:latin typeface="Arial"/>
              <a:cs typeface="Arial"/>
            </a:endParaRPr>
          </a:p>
          <a:p>
            <a:pPr marL="302895">
              <a:lnSpc>
                <a:spcPct val="100000"/>
              </a:lnSpc>
              <a:spcBef>
                <a:spcPts val="90"/>
              </a:spcBef>
            </a:pPr>
            <a:r>
              <a:rPr dirty="0" sz="900">
                <a:solidFill>
                  <a:srgbClr val="181A1C"/>
                </a:solidFill>
                <a:latin typeface="Times New Roman"/>
                <a:cs typeface="Times New Roman"/>
              </a:rPr>
              <a:t>Weakness</a:t>
            </a:r>
            <a:r>
              <a:rPr dirty="0" sz="900" spc="30">
                <a:solidFill>
                  <a:srgbClr val="181A1C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181A1C"/>
                </a:solidFill>
                <a:latin typeface="Times New Roman"/>
                <a:cs typeface="Times New Roman"/>
              </a:rPr>
              <a:t>&amp;</a:t>
            </a:r>
            <a:r>
              <a:rPr dirty="0" sz="900" spc="75">
                <a:solidFill>
                  <a:srgbClr val="181A1C"/>
                </a:solidFill>
                <a:latin typeface="Times New Roman"/>
                <a:cs typeface="Times New Roman"/>
              </a:rPr>
              <a:t> </a:t>
            </a:r>
            <a:r>
              <a:rPr dirty="0" sz="900" spc="-10">
                <a:solidFill>
                  <a:srgbClr val="2D3133"/>
                </a:solidFill>
                <a:latin typeface="Times New Roman"/>
                <a:cs typeface="Times New Roman"/>
              </a:rPr>
              <a:t>post.ural</a:t>
            </a:r>
            <a:r>
              <a:rPr dirty="0" sz="900" spc="95">
                <a:solidFill>
                  <a:srgbClr val="2D3133"/>
                </a:solidFill>
                <a:latin typeface="Times New Roman"/>
                <a:cs typeface="Times New Roman"/>
              </a:rPr>
              <a:t> </a:t>
            </a:r>
            <a:r>
              <a:rPr dirty="0" sz="900" spc="-10">
                <a:solidFill>
                  <a:srgbClr val="181A1C"/>
                </a:solidFill>
                <a:latin typeface="Times New Roman"/>
                <a:cs typeface="Times New Roman"/>
              </a:rPr>
              <a:t>deficits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2529128" y="1237442"/>
            <a:ext cx="80772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b="1">
                <a:solidFill>
                  <a:srgbClr val="181A1C"/>
                </a:solidFill>
                <a:latin typeface="Arial"/>
                <a:cs typeface="Arial"/>
              </a:rPr>
              <a:t>GAB</a:t>
            </a:r>
            <a:r>
              <a:rPr dirty="0" sz="950" spc="105" b="1">
                <a:solidFill>
                  <a:srgbClr val="181A1C"/>
                </a:solidFill>
                <a:latin typeface="Arial"/>
                <a:cs typeface="Arial"/>
              </a:rPr>
              <a:t> </a:t>
            </a:r>
            <a:r>
              <a:rPr dirty="0" sz="950" spc="-10" b="1">
                <a:solidFill>
                  <a:srgbClr val="181A1C"/>
                </a:solidFill>
                <a:latin typeface="Arial"/>
                <a:cs typeface="Arial"/>
              </a:rPr>
              <a:t>PENTIN</a:t>
            </a:r>
            <a:endParaRPr sz="950">
              <a:latin typeface="Arial"/>
              <a:cs typeface="Arial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614099" y="1598509"/>
            <a:ext cx="94361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>
                <a:solidFill>
                  <a:srgbClr val="181A1C"/>
                </a:solidFill>
                <a:latin typeface="Arial"/>
                <a:cs typeface="Arial"/>
              </a:rPr>
              <a:t>CONTINUING</a:t>
            </a:r>
            <a:r>
              <a:rPr dirty="0" sz="750" spc="300">
                <a:solidFill>
                  <a:srgbClr val="181A1C"/>
                </a:solidFill>
                <a:latin typeface="Arial"/>
                <a:cs typeface="Arial"/>
              </a:rPr>
              <a:t> </a:t>
            </a:r>
            <a:r>
              <a:rPr dirty="0" sz="800" spc="-20" b="1">
                <a:solidFill>
                  <a:srgbClr val="181A1C"/>
                </a:solidFill>
                <a:latin typeface="Arial"/>
                <a:cs typeface="Arial"/>
              </a:rPr>
              <a:t>PAIN</a:t>
            </a:r>
            <a:endParaRPr sz="800">
              <a:latin typeface="Arial"/>
              <a:cs typeface="Arial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2404225" y="1669327"/>
            <a:ext cx="1269365" cy="31242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algn="ctr" marR="15240">
              <a:lnSpc>
                <a:spcPct val="100000"/>
              </a:lnSpc>
              <a:spcBef>
                <a:spcPts val="290"/>
              </a:spcBef>
            </a:pPr>
            <a:r>
              <a:rPr dirty="0" sz="750" spc="-10">
                <a:solidFill>
                  <a:srgbClr val="181A1C"/>
                </a:solidFill>
                <a:latin typeface="Arial"/>
                <a:cs typeface="Arial"/>
              </a:rPr>
              <a:t>CONTINUING</a:t>
            </a:r>
            <a:endParaRPr sz="750">
              <a:latin typeface="Arial"/>
              <a:cs typeface="Arial"/>
            </a:endParaRPr>
          </a:p>
          <a:p>
            <a:pPr algn="ctr" marR="19685">
              <a:lnSpc>
                <a:spcPct val="100000"/>
              </a:lnSpc>
              <a:spcBef>
                <a:spcPts val="204"/>
              </a:spcBef>
            </a:pPr>
            <a:r>
              <a:rPr dirty="0" sz="800" spc="10">
                <a:solidFill>
                  <a:srgbClr val="181A1C"/>
                </a:solidFill>
                <a:latin typeface="Arial"/>
                <a:cs typeface="Arial"/>
              </a:rPr>
              <a:t>Phantom</a:t>
            </a:r>
            <a:r>
              <a:rPr dirty="0" sz="800" spc="270">
                <a:solidFill>
                  <a:srgbClr val="181A1C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181A1C"/>
                </a:solidFill>
                <a:latin typeface="Arial"/>
                <a:cs typeface="Arial"/>
              </a:rPr>
              <a:t>ScratchlnR</a:t>
            </a:r>
            <a:endParaRPr sz="800">
              <a:latin typeface="Arial"/>
              <a:cs typeface="Arial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4115863" y="1462377"/>
            <a:ext cx="196532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290"/>
              </a:lnSpc>
              <a:spcBef>
                <a:spcPts val="100"/>
              </a:spcBef>
            </a:pPr>
            <a:r>
              <a:rPr dirty="0" sz="1000" b="1">
                <a:solidFill>
                  <a:srgbClr val="2D3133"/>
                </a:solidFill>
                <a:latin typeface="Arial"/>
                <a:cs typeface="Arial"/>
              </a:rPr>
              <a:t>PHYSIOTHERAPY</a:t>
            </a:r>
            <a:r>
              <a:rPr dirty="0" sz="1000" spc="335" b="1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1150" spc="-20">
                <a:solidFill>
                  <a:srgbClr val="2D3133"/>
                </a:solidFill>
                <a:latin typeface="Times New Roman"/>
                <a:cs typeface="Times New Roman"/>
              </a:rPr>
              <a:t>e.g.</a:t>
            </a:r>
            <a:endParaRPr sz="1150">
              <a:latin typeface="Times New Roman"/>
              <a:cs typeface="Times New Roman"/>
            </a:endParaRPr>
          </a:p>
          <a:p>
            <a:pPr algn="ctr" marR="14604">
              <a:lnSpc>
                <a:spcPts val="1350"/>
              </a:lnSpc>
            </a:pPr>
            <a:r>
              <a:rPr dirty="0" sz="1200" spc="-10" b="1">
                <a:solidFill>
                  <a:srgbClr val="2D3133"/>
                </a:solidFill>
                <a:latin typeface="Courier New"/>
                <a:cs typeface="Courier New"/>
              </a:rPr>
              <a:t>HYDROTHERAPY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514101" y="2081966"/>
            <a:ext cx="1143000" cy="35496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77470">
              <a:lnSpc>
                <a:spcPct val="100000"/>
              </a:lnSpc>
              <a:spcBef>
                <a:spcPts val="280"/>
              </a:spcBef>
            </a:pPr>
            <a:r>
              <a:rPr dirty="0" sz="900" spc="20">
                <a:solidFill>
                  <a:srgbClr val="2D3133"/>
                </a:solidFill>
                <a:latin typeface="Arial"/>
                <a:cs typeface="Arial"/>
              </a:rPr>
              <a:t>Adel/</a:t>
            </a:r>
            <a:r>
              <a:rPr dirty="0" sz="900" spc="-10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2D3133"/>
                </a:solidFill>
                <a:latin typeface="Arial"/>
                <a:cs typeface="Arial"/>
              </a:rPr>
              <a:t>Switch</a:t>
            </a:r>
            <a:r>
              <a:rPr dirty="0" sz="900" spc="65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2D3133"/>
                </a:solidFill>
                <a:latin typeface="Arial"/>
                <a:cs typeface="Arial"/>
              </a:rPr>
              <a:t>to</a:t>
            </a:r>
            <a:endParaRPr sz="90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195"/>
              </a:spcBef>
            </a:pPr>
            <a:r>
              <a:rPr dirty="0" sz="950" spc="-10" b="1">
                <a:solidFill>
                  <a:srgbClr val="181A1C"/>
                </a:solidFill>
                <a:latin typeface="Arial"/>
                <a:cs typeface="Arial"/>
              </a:rPr>
              <a:t>GABAPENTIN</a:t>
            </a:r>
            <a:endParaRPr sz="950">
              <a:latin typeface="Arial"/>
              <a:cs typeface="Arial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2286760" y="2248659"/>
            <a:ext cx="1516380" cy="34925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ctr" marR="4445">
              <a:lnSpc>
                <a:spcPct val="100000"/>
              </a:lnSpc>
              <a:spcBef>
                <a:spcPts val="240"/>
              </a:spcBef>
            </a:pPr>
            <a:r>
              <a:rPr dirty="0" sz="1000" spc="-40" b="1">
                <a:solidFill>
                  <a:srgbClr val="181A1C"/>
                </a:solidFill>
                <a:latin typeface="Arial"/>
                <a:cs typeface="Arial"/>
              </a:rPr>
              <a:t>PREGAB</a:t>
            </a:r>
            <a:r>
              <a:rPr dirty="0" sz="1000" spc="-15" b="1">
                <a:solidFill>
                  <a:srgbClr val="181A1C"/>
                </a:solidFill>
                <a:latin typeface="Arial"/>
                <a:cs typeface="Arial"/>
              </a:rPr>
              <a:t> </a:t>
            </a:r>
            <a:r>
              <a:rPr dirty="0" sz="1000" spc="-25" b="1">
                <a:solidFill>
                  <a:srgbClr val="181A1C"/>
                </a:solidFill>
                <a:latin typeface="Arial"/>
                <a:cs typeface="Arial"/>
              </a:rPr>
              <a:t>LIN</a:t>
            </a:r>
            <a:endParaRPr sz="1000">
              <a:latin typeface="Arial"/>
              <a:cs typeface="Arial"/>
            </a:endParaRPr>
          </a:p>
          <a:p>
            <a:pPr algn="ctr" marR="3810">
              <a:lnSpc>
                <a:spcPct val="100000"/>
              </a:lnSpc>
              <a:spcBef>
                <a:spcPts val="125"/>
              </a:spcBef>
            </a:pPr>
            <a:r>
              <a:rPr dirty="0" sz="900" spc="-35">
                <a:solidFill>
                  <a:srgbClr val="2D3133"/>
                </a:solidFill>
                <a:latin typeface="Arial"/>
                <a:cs typeface="Arial"/>
              </a:rPr>
              <a:t>(Switch</a:t>
            </a:r>
            <a:r>
              <a:rPr dirty="0" sz="900" spc="10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D3133"/>
                </a:solidFill>
                <a:latin typeface="Arial"/>
                <a:cs typeface="Arial"/>
              </a:rPr>
              <a:t>from</a:t>
            </a:r>
            <a:r>
              <a:rPr dirty="0" sz="900" spc="-55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750" spc="-10">
                <a:solidFill>
                  <a:srgbClr val="2D3133"/>
                </a:solidFill>
                <a:latin typeface="Arial"/>
                <a:cs typeface="Arial"/>
              </a:rPr>
              <a:t>gabapentin)</a:t>
            </a:r>
            <a:endParaRPr sz="750">
              <a:latin typeface="Arial"/>
              <a:cs typeface="Arial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5051658" y="1956012"/>
            <a:ext cx="9779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65" b="1">
                <a:solidFill>
                  <a:srgbClr val="181A1C"/>
                </a:solidFill>
                <a:latin typeface="Times New Roman"/>
                <a:cs typeface="Times New Roman"/>
              </a:rPr>
              <a:t>T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0" name="object 90" descr=""/>
          <p:cNvSpPr/>
          <p:nvPr/>
        </p:nvSpPr>
        <p:spPr>
          <a:xfrm>
            <a:off x="5551764" y="2120353"/>
            <a:ext cx="6350" cy="164465"/>
          </a:xfrm>
          <a:custGeom>
            <a:avLst/>
            <a:gdLst/>
            <a:ahLst/>
            <a:cxnLst/>
            <a:rect l="l" t="t" r="r" b="b"/>
            <a:pathLst>
              <a:path w="6350" h="164464">
                <a:moveTo>
                  <a:pt x="6102" y="163983"/>
                </a:moveTo>
                <a:lnTo>
                  <a:pt x="0" y="163983"/>
                </a:lnTo>
                <a:lnTo>
                  <a:pt x="0" y="0"/>
                </a:lnTo>
                <a:lnTo>
                  <a:pt x="6102" y="0"/>
                </a:lnTo>
                <a:lnTo>
                  <a:pt x="6102" y="163983"/>
                </a:lnTo>
                <a:close/>
              </a:path>
            </a:pathLst>
          </a:custGeom>
          <a:solidFill>
            <a:srgbClr val="E8E9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 descr=""/>
          <p:cNvSpPr txBox="1"/>
          <p:nvPr/>
        </p:nvSpPr>
        <p:spPr>
          <a:xfrm>
            <a:off x="4482218" y="2114028"/>
            <a:ext cx="120777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5" b="1">
                <a:solidFill>
                  <a:srgbClr val="181A1C"/>
                </a:solidFill>
                <a:latin typeface="Arial"/>
                <a:cs typeface="Arial"/>
              </a:rPr>
              <a:t>CONSIDER</a:t>
            </a:r>
            <a:r>
              <a:rPr dirty="0" sz="900" spc="10" b="1">
                <a:solidFill>
                  <a:srgbClr val="181A1C"/>
                </a:solidFill>
                <a:latin typeface="Arial"/>
                <a:cs typeface="Arial"/>
              </a:rPr>
              <a:t> </a:t>
            </a:r>
            <a:r>
              <a:rPr dirty="0" sz="900" spc="-70" b="1">
                <a:solidFill>
                  <a:srgbClr val="181A1C"/>
                </a:solidFill>
                <a:latin typeface="Arial"/>
                <a:cs typeface="Arial"/>
              </a:rPr>
              <a:t>RE:fERRA</a:t>
            </a:r>
            <a:r>
              <a:rPr dirty="0" sz="900" spc="-70" b="1">
                <a:solidFill>
                  <a:srgbClr val="B1B1B3"/>
                </a:solidFill>
                <a:latin typeface="Arial"/>
                <a:cs typeface="Arial"/>
              </a:rPr>
              <a:t>!</a:t>
            </a:r>
            <a:r>
              <a:rPr dirty="0" sz="900" spc="-70" b="1">
                <a:solidFill>
                  <a:srgbClr val="2D3133"/>
                </a:solidFill>
                <a:latin typeface="Arial"/>
                <a:cs typeface="Arial"/>
              </a:rPr>
              <a:t>L</a:t>
            </a:r>
            <a:r>
              <a:rPr dirty="0" sz="900" spc="-70">
                <a:solidFill>
                  <a:srgbClr val="181A1C"/>
                </a:solidFill>
                <a:latin typeface="Arial"/>
                <a:cs typeface="Arial"/>
              </a:rPr>
              <a:t>/</a:t>
            </a:r>
            <a:endParaRPr sz="900">
              <a:latin typeface="Arial"/>
              <a:cs typeface="Arial"/>
            </a:endParaRPr>
          </a:p>
        </p:txBody>
      </p:sp>
      <p:sp>
        <p:nvSpPr>
          <p:cNvPr id="92" name="object 92" descr=""/>
          <p:cNvSpPr txBox="1"/>
          <p:nvPr/>
        </p:nvSpPr>
        <p:spPr>
          <a:xfrm>
            <a:off x="4389008" y="2272806"/>
            <a:ext cx="141224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75" b="1">
                <a:solidFill>
                  <a:srgbClr val="181A1C"/>
                </a:solidFill>
                <a:latin typeface="Arial"/>
                <a:cs typeface="Arial"/>
              </a:rPr>
              <a:t>SURGICAL</a:t>
            </a:r>
            <a:r>
              <a:rPr dirty="0" sz="900" spc="70" b="1">
                <a:solidFill>
                  <a:srgbClr val="181A1C"/>
                </a:solidFill>
                <a:latin typeface="Arial"/>
                <a:cs typeface="Arial"/>
              </a:rPr>
              <a:t> </a:t>
            </a:r>
            <a:r>
              <a:rPr dirty="0" sz="900" spc="-30" b="1">
                <a:solidFill>
                  <a:srgbClr val="181A1C"/>
                </a:solidFill>
                <a:latin typeface="Arial"/>
                <a:cs typeface="Arial"/>
              </a:rPr>
              <a:t>MANAGEMiENT</a:t>
            </a:r>
            <a:endParaRPr sz="900">
              <a:latin typeface="Arial"/>
              <a:cs typeface="Arial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623240" y="2716059"/>
            <a:ext cx="94678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2D3133"/>
                </a:solidFill>
                <a:latin typeface="Arial"/>
                <a:cs typeface="Arial"/>
              </a:rPr>
              <a:t>CONTINUING</a:t>
            </a:r>
            <a:r>
              <a:rPr dirty="0" sz="800" spc="25" b="1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800" spc="-20" b="1">
                <a:solidFill>
                  <a:srgbClr val="181A1C"/>
                </a:solidFill>
                <a:latin typeface="Arial"/>
                <a:cs typeface="Arial"/>
              </a:rPr>
              <a:t>PAIN</a:t>
            </a:r>
            <a:endParaRPr sz="800">
              <a:latin typeface="Arial"/>
              <a:cs typeface="Arial"/>
            </a:endParaRPr>
          </a:p>
        </p:txBody>
      </p:sp>
      <p:sp>
        <p:nvSpPr>
          <p:cNvPr id="94" name="object 94" descr=""/>
          <p:cNvSpPr txBox="1"/>
          <p:nvPr/>
        </p:nvSpPr>
        <p:spPr>
          <a:xfrm>
            <a:off x="324936" y="3195897"/>
            <a:ext cx="1521460" cy="33591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83185">
              <a:lnSpc>
                <a:spcPct val="100000"/>
              </a:lnSpc>
              <a:spcBef>
                <a:spcPts val="185"/>
              </a:spcBef>
            </a:pPr>
            <a:r>
              <a:rPr dirty="0" sz="1000" spc="-10" b="1">
                <a:solidFill>
                  <a:srgbClr val="181A1C"/>
                </a:solidFill>
                <a:latin typeface="Arial"/>
                <a:cs typeface="Arial"/>
              </a:rPr>
              <a:t>PREGABALIN</a:t>
            </a:r>
            <a:endParaRPr sz="1000">
              <a:latin typeface="Arial"/>
              <a:cs typeface="Arial"/>
            </a:endParaRPr>
          </a:p>
          <a:p>
            <a:pPr marL="85725">
              <a:lnSpc>
                <a:spcPct val="100000"/>
              </a:lnSpc>
              <a:spcBef>
                <a:spcPts val="80"/>
              </a:spcBef>
            </a:pPr>
            <a:r>
              <a:rPr dirty="0" sz="900" spc="-35">
                <a:solidFill>
                  <a:srgbClr val="2D3133"/>
                </a:solidFill>
                <a:latin typeface="Arial"/>
                <a:cs typeface="Arial"/>
              </a:rPr>
              <a:t>(Switch</a:t>
            </a:r>
            <a:r>
              <a:rPr dirty="0" sz="900" spc="10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D3133"/>
                </a:solidFill>
                <a:latin typeface="Arial"/>
                <a:cs typeface="Arial"/>
              </a:rPr>
              <a:t>from</a:t>
            </a:r>
            <a:r>
              <a:rPr dirty="0" sz="900" spc="-55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2D3133"/>
                </a:solidFill>
                <a:latin typeface="Arial"/>
                <a:cs typeface="Arial"/>
              </a:rPr>
              <a:t>2abaoentinl</a:t>
            </a:r>
            <a:endParaRPr sz="900">
              <a:latin typeface="Arial"/>
              <a:cs typeface="Arial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2562727" y="2971302"/>
            <a:ext cx="1042035" cy="3073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ctr" marR="33655">
              <a:lnSpc>
                <a:spcPct val="100000"/>
              </a:lnSpc>
              <a:spcBef>
                <a:spcPts val="180"/>
              </a:spcBef>
            </a:pPr>
            <a:r>
              <a:rPr dirty="0" sz="800" spc="-10" b="1">
                <a:solidFill>
                  <a:srgbClr val="181A1C"/>
                </a:solidFill>
                <a:latin typeface="Arial"/>
                <a:cs typeface="Arial"/>
              </a:rPr>
              <a:t>CONTINUING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900" spc="-55">
                <a:solidFill>
                  <a:srgbClr val="181A1C"/>
                </a:solidFill>
                <a:latin typeface="Arial"/>
                <a:cs typeface="Arial"/>
              </a:rPr>
              <a:t>Pha</a:t>
            </a:r>
            <a:r>
              <a:rPr dirty="0" sz="900" spc="-55">
                <a:solidFill>
                  <a:srgbClr val="6E7479"/>
                </a:solidFill>
                <a:latin typeface="Arial"/>
                <a:cs typeface="Arial"/>
              </a:rPr>
              <a:t>r</a:t>
            </a:r>
            <a:r>
              <a:rPr dirty="0" sz="900" spc="-55">
                <a:solidFill>
                  <a:srgbClr val="2D3133"/>
                </a:solidFill>
                <a:latin typeface="Arial"/>
                <a:cs typeface="Arial"/>
              </a:rPr>
              <a:t>ntom</a:t>
            </a:r>
            <a:r>
              <a:rPr dirty="0" sz="900" spc="-40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181A1C"/>
                </a:solidFill>
                <a:latin typeface="Arial"/>
                <a:cs typeface="Arial"/>
              </a:rPr>
              <a:t>Scratch</a:t>
            </a:r>
            <a:r>
              <a:rPr dirty="0" sz="900" spc="-10">
                <a:solidFill>
                  <a:srgbClr val="414446"/>
                </a:solidFill>
                <a:latin typeface="Arial"/>
                <a:cs typeface="Arial"/>
              </a:rPr>
              <a:t>inl!!</a:t>
            </a:r>
            <a:endParaRPr sz="900">
              <a:latin typeface="Arial"/>
              <a:cs typeface="Arial"/>
            </a:endParaRPr>
          </a:p>
        </p:txBody>
      </p:sp>
      <p:sp>
        <p:nvSpPr>
          <p:cNvPr id="96" name="object 96" descr=""/>
          <p:cNvSpPr txBox="1"/>
          <p:nvPr/>
        </p:nvSpPr>
        <p:spPr>
          <a:xfrm>
            <a:off x="4274504" y="2666951"/>
            <a:ext cx="1678939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80" b="1">
                <a:solidFill>
                  <a:srgbClr val="181A1C"/>
                </a:solidFill>
                <a:latin typeface="Arial"/>
                <a:cs typeface="Arial"/>
              </a:rPr>
              <a:t>(POSSIBLE)</a:t>
            </a:r>
            <a:r>
              <a:rPr dirty="0" sz="850" spc="25" b="1">
                <a:solidFill>
                  <a:srgbClr val="181A1C"/>
                </a:solidFill>
                <a:latin typeface="Arial"/>
                <a:cs typeface="Arial"/>
              </a:rPr>
              <a:t> </a:t>
            </a:r>
            <a:r>
              <a:rPr dirty="0" sz="850" spc="-110" b="1">
                <a:solidFill>
                  <a:srgbClr val="2D3133"/>
                </a:solidFill>
                <a:latin typeface="Arial"/>
                <a:cs typeface="Arial"/>
              </a:rPr>
              <a:t>CSF</a:t>
            </a:r>
            <a:r>
              <a:rPr dirty="0" sz="850" spc="-25" b="1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850" spc="-70" b="1">
                <a:solidFill>
                  <a:srgbClr val="181A1C"/>
                </a:solidFill>
                <a:latin typeface="Arial"/>
                <a:cs typeface="Arial"/>
              </a:rPr>
              <a:t>REDUCING</a:t>
            </a:r>
            <a:r>
              <a:rPr dirty="0" sz="850" spc="80" b="1">
                <a:solidFill>
                  <a:srgbClr val="181A1C"/>
                </a:solidFill>
                <a:latin typeface="Arial"/>
                <a:cs typeface="Arial"/>
              </a:rPr>
              <a:t> </a:t>
            </a:r>
            <a:r>
              <a:rPr dirty="0" sz="850" spc="-45" b="1">
                <a:solidFill>
                  <a:srgbClr val="181A1C"/>
                </a:solidFill>
                <a:latin typeface="Arial"/>
                <a:cs typeface="Arial"/>
              </a:rPr>
              <a:t>DRUGS</a:t>
            </a:r>
            <a:endParaRPr sz="850">
              <a:latin typeface="Arial"/>
              <a:cs typeface="Arial"/>
            </a:endParaRPr>
          </a:p>
        </p:txBody>
      </p:sp>
      <p:sp>
        <p:nvSpPr>
          <p:cNvPr id="97" name="object 97" descr=""/>
          <p:cNvSpPr txBox="1"/>
          <p:nvPr/>
        </p:nvSpPr>
        <p:spPr>
          <a:xfrm>
            <a:off x="4435429" y="2796213"/>
            <a:ext cx="1200150" cy="52006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223520" indent="-210820">
              <a:lnSpc>
                <a:spcPct val="100000"/>
              </a:lnSpc>
              <a:spcBef>
                <a:spcPts val="254"/>
              </a:spcBef>
              <a:buFont typeface="Arial"/>
              <a:buChar char="•"/>
              <a:tabLst>
                <a:tab pos="223520" algn="l"/>
                <a:tab pos="1076960" algn="l"/>
              </a:tabLst>
            </a:pPr>
            <a:r>
              <a:rPr dirty="0" sz="950" spc="-10" b="1">
                <a:solidFill>
                  <a:srgbClr val="181A1C"/>
                </a:solidFill>
                <a:latin typeface="Arial"/>
                <a:cs typeface="Arial"/>
              </a:rPr>
              <a:t>Cimetidine</a:t>
            </a:r>
            <a:r>
              <a:rPr dirty="0" sz="950" b="1">
                <a:solidFill>
                  <a:srgbClr val="181A1C"/>
                </a:solidFill>
                <a:latin typeface="Arial"/>
                <a:cs typeface="Arial"/>
              </a:rPr>
              <a:t>	</a:t>
            </a:r>
            <a:r>
              <a:rPr dirty="0" sz="900" spc="-25">
                <a:solidFill>
                  <a:srgbClr val="2D3133"/>
                </a:solidFill>
                <a:latin typeface="Arial"/>
                <a:cs typeface="Arial"/>
              </a:rPr>
              <a:t>or</a:t>
            </a:r>
            <a:endParaRPr sz="900">
              <a:latin typeface="Arial"/>
              <a:cs typeface="Arial"/>
            </a:endParaRPr>
          </a:p>
          <a:p>
            <a:pPr marL="224154" indent="-211454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224154" algn="l"/>
                <a:tab pos="1076960" algn="l"/>
              </a:tabLst>
            </a:pPr>
            <a:r>
              <a:rPr dirty="0" sz="950" spc="-10" b="1">
                <a:solidFill>
                  <a:srgbClr val="181A1C"/>
                </a:solidFill>
                <a:latin typeface="Arial"/>
                <a:cs typeface="Arial"/>
              </a:rPr>
              <a:t>Omeprazole</a:t>
            </a:r>
            <a:r>
              <a:rPr dirty="0" sz="950" b="1">
                <a:solidFill>
                  <a:srgbClr val="181A1C"/>
                </a:solidFill>
                <a:latin typeface="Arial"/>
                <a:cs typeface="Arial"/>
              </a:rPr>
              <a:t>	</a:t>
            </a:r>
            <a:r>
              <a:rPr dirty="0" sz="900" spc="-25">
                <a:solidFill>
                  <a:srgbClr val="2D3133"/>
                </a:solidFill>
                <a:latin typeface="Arial"/>
                <a:cs typeface="Arial"/>
              </a:rPr>
              <a:t>or</a:t>
            </a:r>
            <a:endParaRPr sz="900">
              <a:latin typeface="Arial"/>
              <a:cs typeface="Arial"/>
            </a:endParaRPr>
          </a:p>
          <a:p>
            <a:pPr marL="229235" indent="-216535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229235" algn="l"/>
              </a:tabLst>
            </a:pPr>
            <a:r>
              <a:rPr dirty="0" sz="950" spc="-10" b="1">
                <a:solidFill>
                  <a:srgbClr val="181A1C"/>
                </a:solidFill>
                <a:latin typeface="Arial"/>
                <a:cs typeface="Arial"/>
              </a:rPr>
              <a:t>Acetazolamide</a:t>
            </a:r>
            <a:endParaRPr sz="950">
              <a:latin typeface="Arial"/>
              <a:cs typeface="Arial"/>
            </a:endParaRPr>
          </a:p>
        </p:txBody>
      </p:sp>
      <p:sp>
        <p:nvSpPr>
          <p:cNvPr id="98" name="object 98" descr=""/>
          <p:cNvSpPr txBox="1"/>
          <p:nvPr/>
        </p:nvSpPr>
        <p:spPr>
          <a:xfrm>
            <a:off x="614087" y="3772543"/>
            <a:ext cx="94361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181A1C"/>
                </a:solidFill>
                <a:latin typeface="Arial"/>
                <a:cs typeface="Arial"/>
              </a:rPr>
              <a:t>CONTINUING</a:t>
            </a:r>
            <a:r>
              <a:rPr dirty="0" sz="800" spc="-25" b="1">
                <a:solidFill>
                  <a:srgbClr val="181A1C"/>
                </a:solidFill>
                <a:latin typeface="Arial"/>
                <a:cs typeface="Arial"/>
              </a:rPr>
              <a:t> </a:t>
            </a:r>
            <a:r>
              <a:rPr dirty="0" sz="800" spc="-20" b="1">
                <a:solidFill>
                  <a:srgbClr val="181A1C"/>
                </a:solidFill>
                <a:latin typeface="Arial"/>
                <a:cs typeface="Arial"/>
              </a:rPr>
              <a:t>PAIN</a:t>
            </a:r>
            <a:endParaRPr sz="800">
              <a:latin typeface="Arial"/>
              <a:cs typeface="Arial"/>
            </a:endParaRPr>
          </a:p>
        </p:txBody>
      </p:sp>
      <p:sp>
        <p:nvSpPr>
          <p:cNvPr id="99" name="object 99" descr=""/>
          <p:cNvSpPr txBox="1"/>
          <p:nvPr/>
        </p:nvSpPr>
        <p:spPr>
          <a:xfrm>
            <a:off x="2338259" y="3710113"/>
            <a:ext cx="1417320" cy="34988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algn="ctr" marL="5715">
              <a:lnSpc>
                <a:spcPct val="100000"/>
              </a:lnSpc>
              <a:spcBef>
                <a:spcPts val="200"/>
              </a:spcBef>
            </a:pPr>
            <a:r>
              <a:rPr dirty="0" sz="950" spc="-35" b="1">
                <a:solidFill>
                  <a:srgbClr val="181A1C"/>
                </a:solidFill>
                <a:latin typeface="Arial"/>
                <a:cs typeface="Arial"/>
              </a:rPr>
              <a:t>options</a:t>
            </a:r>
            <a:r>
              <a:rPr dirty="0" sz="950" spc="5" b="1">
                <a:solidFill>
                  <a:srgbClr val="181A1C"/>
                </a:solidFill>
                <a:latin typeface="Arial"/>
                <a:cs typeface="Arial"/>
              </a:rPr>
              <a:t> </a:t>
            </a:r>
            <a:r>
              <a:rPr dirty="0" sz="950" spc="70" b="1">
                <a:solidFill>
                  <a:srgbClr val="181A1C"/>
                </a:solidFill>
                <a:latin typeface="Arial"/>
                <a:cs typeface="Arial"/>
              </a:rPr>
              <a:t>and/</a:t>
            </a:r>
            <a:r>
              <a:rPr dirty="0" sz="950" spc="-20" b="1">
                <a:solidFill>
                  <a:srgbClr val="181A1C"/>
                </a:solidFill>
                <a:latin typeface="Arial"/>
                <a:cs typeface="Arial"/>
              </a:rPr>
              <a:t> </a:t>
            </a:r>
            <a:r>
              <a:rPr dirty="0" sz="950" spc="-25" b="1">
                <a:solidFill>
                  <a:srgbClr val="181A1C"/>
                </a:solidFill>
                <a:latin typeface="Arial"/>
                <a:cs typeface="Arial"/>
              </a:rPr>
              <a:t>or</a:t>
            </a:r>
            <a:endParaRPr sz="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z="1000" spc="-140" b="1">
                <a:solidFill>
                  <a:srgbClr val="2D3133"/>
                </a:solidFill>
                <a:latin typeface="Arial"/>
                <a:cs typeface="Arial"/>
              </a:rPr>
              <a:t>SURGICAL</a:t>
            </a:r>
            <a:r>
              <a:rPr dirty="0" sz="1000" spc="65" b="1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1000" spc="-70" b="1">
                <a:solidFill>
                  <a:srgbClr val="181A1C"/>
                </a:solidFill>
                <a:latin typeface="Arial"/>
                <a:cs typeface="Arial"/>
              </a:rPr>
              <a:t>MANAGEMENT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0" name="object 100" descr=""/>
          <p:cNvSpPr txBox="1"/>
          <p:nvPr/>
        </p:nvSpPr>
        <p:spPr>
          <a:xfrm>
            <a:off x="196792" y="4380235"/>
            <a:ext cx="894715" cy="31877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77470">
              <a:lnSpc>
                <a:spcPct val="100000"/>
              </a:lnSpc>
              <a:spcBef>
                <a:spcPts val="240"/>
              </a:spcBef>
            </a:pPr>
            <a:r>
              <a:rPr dirty="0" sz="900" spc="-40" b="1">
                <a:solidFill>
                  <a:srgbClr val="181A1C"/>
                </a:solidFill>
                <a:latin typeface="Arial"/>
                <a:cs typeface="Arial"/>
              </a:rPr>
              <a:t>Alter</a:t>
            </a:r>
            <a:r>
              <a:rPr dirty="0" sz="900" spc="-25" b="1">
                <a:solidFill>
                  <a:srgbClr val="181A1C"/>
                </a:solidFill>
                <a:latin typeface="Arial"/>
                <a:cs typeface="Arial"/>
              </a:rPr>
              <a:t> </a:t>
            </a:r>
            <a:r>
              <a:rPr dirty="0" sz="900" spc="-60" b="1">
                <a:solidFill>
                  <a:srgbClr val="2D3133"/>
                </a:solidFill>
                <a:latin typeface="Arial"/>
                <a:cs typeface="Arial"/>
              </a:rPr>
              <a:t>polyphar</a:t>
            </a:r>
            <a:r>
              <a:rPr dirty="0" sz="900" spc="-60" b="1">
                <a:solidFill>
                  <a:srgbClr val="9CA1A5"/>
                </a:solidFill>
                <a:latin typeface="Arial"/>
                <a:cs typeface="Arial"/>
              </a:rPr>
              <a:t>,</a:t>
            </a:r>
            <a:r>
              <a:rPr dirty="0" sz="900" spc="-60" b="1">
                <a:solidFill>
                  <a:srgbClr val="2D3133"/>
                </a:solidFill>
                <a:latin typeface="Arial"/>
                <a:cs typeface="Arial"/>
              </a:rPr>
              <a:t>m</a:t>
            </a:r>
            <a:endParaRPr sz="900">
              <a:latin typeface="Arial"/>
              <a:cs typeface="Arial"/>
            </a:endParaRPr>
          </a:p>
          <a:p>
            <a:pPr marL="81280">
              <a:lnSpc>
                <a:spcPct val="100000"/>
              </a:lnSpc>
              <a:spcBef>
                <a:spcPts val="125"/>
              </a:spcBef>
            </a:pPr>
            <a:r>
              <a:rPr dirty="0" sz="800" b="1">
                <a:solidFill>
                  <a:srgbClr val="2D3133"/>
                </a:solidFill>
                <a:latin typeface="Arial"/>
                <a:cs typeface="Arial"/>
              </a:rPr>
              <a:t>(aim</a:t>
            </a:r>
            <a:r>
              <a:rPr dirty="0" sz="800" spc="15" b="1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181A1C"/>
                </a:solidFill>
                <a:latin typeface="Arial"/>
                <a:cs typeface="Arial"/>
              </a:rPr>
              <a:t>for</a:t>
            </a:r>
            <a:r>
              <a:rPr dirty="0" sz="800" spc="40" b="1">
                <a:solidFill>
                  <a:srgbClr val="181A1C"/>
                </a:solidFill>
                <a:latin typeface="Arial"/>
                <a:cs typeface="Arial"/>
              </a:rPr>
              <a:t> </a:t>
            </a:r>
            <a:r>
              <a:rPr dirty="0" sz="800" spc="-35" b="1">
                <a:solidFill>
                  <a:srgbClr val="2D3133"/>
                </a:solidFill>
                <a:latin typeface="Arial"/>
                <a:cs typeface="Arial"/>
              </a:rPr>
              <a:t>as</a:t>
            </a:r>
            <a:r>
              <a:rPr dirty="0" sz="800" spc="-5" b="1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800" spc="-25" b="1">
                <a:solidFill>
                  <a:srgbClr val="181A1C"/>
                </a:solidFill>
                <a:latin typeface="Arial"/>
                <a:cs typeface="Arial"/>
              </a:rPr>
              <a:t>few</a:t>
            </a:r>
            <a:endParaRPr sz="800">
              <a:latin typeface="Arial"/>
              <a:cs typeface="Arial"/>
            </a:endParaRPr>
          </a:p>
        </p:txBody>
      </p:sp>
      <p:sp>
        <p:nvSpPr>
          <p:cNvPr id="101" name="object 101" descr=""/>
          <p:cNvSpPr/>
          <p:nvPr/>
        </p:nvSpPr>
        <p:spPr>
          <a:xfrm>
            <a:off x="7337619" y="890135"/>
            <a:ext cx="3175" cy="130175"/>
          </a:xfrm>
          <a:custGeom>
            <a:avLst/>
            <a:gdLst/>
            <a:ahLst/>
            <a:cxnLst/>
            <a:rect l="l" t="t" r="r" b="b"/>
            <a:pathLst>
              <a:path w="3175" h="130175">
                <a:moveTo>
                  <a:pt x="3051" y="130176"/>
                </a:moveTo>
                <a:lnTo>
                  <a:pt x="0" y="130176"/>
                </a:lnTo>
                <a:lnTo>
                  <a:pt x="0" y="0"/>
                </a:lnTo>
                <a:lnTo>
                  <a:pt x="3051" y="0"/>
                </a:lnTo>
                <a:lnTo>
                  <a:pt x="3051" y="130176"/>
                </a:lnTo>
                <a:close/>
              </a:path>
            </a:pathLst>
          </a:custGeom>
          <a:solidFill>
            <a:srgbClr val="E8E9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 descr=""/>
          <p:cNvSpPr txBox="1"/>
          <p:nvPr/>
        </p:nvSpPr>
        <p:spPr>
          <a:xfrm>
            <a:off x="6247021" y="564502"/>
            <a:ext cx="3353435" cy="122364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just" marL="80645">
              <a:lnSpc>
                <a:spcPct val="100000"/>
              </a:lnSpc>
              <a:spcBef>
                <a:spcPts val="280"/>
              </a:spcBef>
            </a:pPr>
            <a:r>
              <a:rPr dirty="0" sz="950" spc="-45" b="1">
                <a:solidFill>
                  <a:srgbClr val="671A3B"/>
                </a:solidFill>
                <a:latin typeface="Arial"/>
                <a:cs typeface="Arial"/>
              </a:rPr>
              <a:t>Clinical</a:t>
            </a:r>
            <a:r>
              <a:rPr dirty="0" sz="950" spc="-5" b="1">
                <a:solidFill>
                  <a:srgbClr val="671A3B"/>
                </a:solidFill>
                <a:latin typeface="Arial"/>
                <a:cs typeface="Arial"/>
              </a:rPr>
              <a:t> </a:t>
            </a:r>
            <a:r>
              <a:rPr dirty="0" sz="950" spc="-10" b="1">
                <a:solidFill>
                  <a:srgbClr val="671A3B"/>
                </a:solidFill>
                <a:latin typeface="Arial"/>
                <a:cs typeface="Arial"/>
              </a:rPr>
              <a:t>signs</a:t>
            </a:r>
            <a:endParaRPr sz="950">
              <a:latin typeface="Arial"/>
              <a:cs typeface="Arial"/>
            </a:endParaRPr>
          </a:p>
          <a:p>
            <a:pPr algn="just" marL="82550" marR="67310" indent="-635">
              <a:lnSpc>
                <a:spcPct val="114900"/>
              </a:lnSpc>
              <a:spcBef>
                <a:spcPts val="5"/>
              </a:spcBef>
            </a:pPr>
            <a:r>
              <a:rPr dirty="0" sz="700" b="1">
                <a:solidFill>
                  <a:srgbClr val="2D3133"/>
                </a:solidFill>
                <a:latin typeface="Arial"/>
                <a:cs typeface="Arial"/>
              </a:rPr>
              <a:t>CM</a:t>
            </a:r>
            <a:r>
              <a:rPr dirty="0" sz="700" b="1">
                <a:solidFill>
                  <a:srgbClr val="5B5D60"/>
                </a:solidFill>
                <a:latin typeface="Arial"/>
                <a:cs typeface="Arial"/>
              </a:rPr>
              <a:t>~</a:t>
            </a:r>
            <a:r>
              <a:rPr dirty="0" sz="700" b="1">
                <a:solidFill>
                  <a:srgbClr val="181A1C"/>
                </a:solidFill>
                <a:latin typeface="Arial"/>
                <a:cs typeface="Arial"/>
              </a:rPr>
              <a:t>P</a:t>
            </a:r>
            <a:r>
              <a:rPr dirty="0" sz="700" spc="40" b="1">
                <a:solidFill>
                  <a:srgbClr val="181A1C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2D3133"/>
                </a:solidFill>
                <a:latin typeface="Arial"/>
                <a:cs typeface="Arial"/>
              </a:rPr>
              <a:t>•</a:t>
            </a:r>
            <a:r>
              <a:rPr dirty="0" sz="700" spc="195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750" spc="-20">
                <a:solidFill>
                  <a:srgbClr val="2D3133"/>
                </a:solidFill>
                <a:latin typeface="Arial"/>
                <a:cs typeface="Arial"/>
              </a:rPr>
              <a:t>vocalizat</a:t>
            </a:r>
            <a:r>
              <a:rPr dirty="0" sz="750" spc="-20">
                <a:solidFill>
                  <a:srgbClr val="5B5D60"/>
                </a:solidFill>
                <a:latin typeface="Arial"/>
                <a:cs typeface="Arial"/>
              </a:rPr>
              <a:t>i</a:t>
            </a:r>
            <a:r>
              <a:rPr dirty="0" sz="750" spc="-20">
                <a:solidFill>
                  <a:srgbClr val="2D3133"/>
                </a:solidFill>
                <a:latin typeface="Arial"/>
                <a:cs typeface="Arial"/>
              </a:rPr>
              <a:t>o11,</a:t>
            </a:r>
            <a:r>
              <a:rPr dirty="0" sz="750" spc="150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2D3133"/>
                </a:solidFill>
                <a:latin typeface="Arial"/>
                <a:cs typeface="Arial"/>
              </a:rPr>
              <a:t>head</a:t>
            </a:r>
            <a:r>
              <a:rPr dirty="0" sz="750" spc="125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2D3133"/>
                </a:solidFill>
                <a:latin typeface="Arial"/>
                <a:cs typeface="Arial"/>
              </a:rPr>
              <a:t>scratching/rnbb</a:t>
            </a:r>
            <a:r>
              <a:rPr dirty="0" sz="750">
                <a:solidFill>
                  <a:srgbClr val="5B5D60"/>
                </a:solidFill>
                <a:latin typeface="Arial"/>
                <a:cs typeface="Arial"/>
              </a:rPr>
              <a:t>i</a:t>
            </a:r>
            <a:r>
              <a:rPr dirty="0" sz="750">
                <a:solidFill>
                  <a:srgbClr val="2D3133"/>
                </a:solidFill>
                <a:latin typeface="Arial"/>
                <a:cs typeface="Arial"/>
              </a:rPr>
              <a:t>ng,</a:t>
            </a:r>
            <a:r>
              <a:rPr dirty="0" sz="750" spc="120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2D3133"/>
                </a:solidFill>
                <a:latin typeface="Arial"/>
                <a:cs typeface="Arial"/>
              </a:rPr>
              <a:t>reduced</a:t>
            </a:r>
            <a:r>
              <a:rPr dirty="0" sz="750" spc="180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2D3133"/>
                </a:solidFill>
                <a:latin typeface="Arial"/>
                <a:cs typeface="Arial"/>
              </a:rPr>
              <a:t>act</a:t>
            </a:r>
            <a:r>
              <a:rPr dirty="0" sz="750">
                <a:solidFill>
                  <a:srgbClr val="5B5D60"/>
                </a:solidFill>
                <a:latin typeface="Arial"/>
                <a:cs typeface="Arial"/>
              </a:rPr>
              <a:t>i</a:t>
            </a:r>
            <a:r>
              <a:rPr dirty="0" sz="750">
                <a:solidFill>
                  <a:srgbClr val="2D3133"/>
                </a:solidFill>
                <a:latin typeface="Arial"/>
                <a:cs typeface="Arial"/>
              </a:rPr>
              <a:t>vity</a:t>
            </a:r>
            <a:r>
              <a:rPr dirty="0" sz="750">
                <a:solidFill>
                  <a:srgbClr val="5B5D60"/>
                </a:solidFill>
                <a:latin typeface="Arial"/>
                <a:cs typeface="Arial"/>
              </a:rPr>
              <a:t>,</a:t>
            </a:r>
            <a:r>
              <a:rPr dirty="0" sz="750" spc="65">
                <a:solidFill>
                  <a:srgbClr val="5B5D60"/>
                </a:solidFill>
                <a:latin typeface="Arial"/>
                <a:cs typeface="Arial"/>
              </a:rPr>
              <a:t> </a:t>
            </a:r>
            <a:r>
              <a:rPr dirty="0" sz="750" spc="-10">
                <a:solidFill>
                  <a:srgbClr val="2D3133"/>
                </a:solidFill>
                <a:latin typeface="Arial"/>
                <a:cs typeface="Arial"/>
              </a:rPr>
              <a:t>:reducedl</a:t>
            </a:r>
            <a:r>
              <a:rPr dirty="0" sz="750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414446"/>
                </a:solidFill>
                <a:latin typeface="Arial"/>
                <a:cs typeface="Arial"/>
              </a:rPr>
              <a:t>sta</a:t>
            </a:r>
            <a:r>
              <a:rPr dirty="0" sz="750">
                <a:solidFill>
                  <a:srgbClr val="181A1C"/>
                </a:solidFill>
                <a:latin typeface="Arial"/>
                <a:cs typeface="Arial"/>
              </a:rPr>
              <a:t>i</a:t>
            </a:r>
            <a:r>
              <a:rPr dirty="0" sz="750">
                <a:solidFill>
                  <a:srgbClr val="414446"/>
                </a:solidFill>
                <a:latin typeface="Arial"/>
                <a:cs typeface="Arial"/>
              </a:rPr>
              <a:t>rs</a:t>
            </a:r>
            <a:r>
              <a:rPr dirty="0" sz="750" spc="35">
                <a:solidFill>
                  <a:srgbClr val="414446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2D3133"/>
                </a:solidFill>
                <a:latin typeface="Arial"/>
                <a:cs typeface="Arial"/>
              </a:rPr>
              <a:t>/</a:t>
            </a:r>
            <a:r>
              <a:rPr dirty="0" sz="750" spc="290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414446"/>
                </a:solidFill>
                <a:latin typeface="Arial"/>
                <a:cs typeface="Arial"/>
              </a:rPr>
              <a:t>jump</a:t>
            </a:r>
            <a:r>
              <a:rPr dirty="0" sz="750">
                <a:solidFill>
                  <a:srgbClr val="181A1C"/>
                </a:solidFill>
                <a:latin typeface="Arial"/>
                <a:cs typeface="Arial"/>
              </a:rPr>
              <a:t>i</a:t>
            </a:r>
            <a:r>
              <a:rPr dirty="0" sz="750">
                <a:solidFill>
                  <a:srgbClr val="414446"/>
                </a:solidFill>
                <a:latin typeface="Arial"/>
                <a:cs typeface="Arial"/>
              </a:rPr>
              <a:t>ng</a:t>
            </a:r>
            <a:r>
              <a:rPr dirty="0" sz="750" spc="150">
                <a:solidFill>
                  <a:srgbClr val="414446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2D3133"/>
                </a:solidFill>
                <a:latin typeface="Arial"/>
                <a:cs typeface="Arial"/>
              </a:rPr>
              <a:t>abi</a:t>
            </a:r>
            <a:r>
              <a:rPr dirty="0" sz="750">
                <a:solidFill>
                  <a:srgbClr val="9CA1A5"/>
                </a:solidFill>
                <a:latin typeface="Arial"/>
                <a:cs typeface="Arial"/>
              </a:rPr>
              <a:t>i</a:t>
            </a:r>
            <a:r>
              <a:rPr dirty="0" sz="750">
                <a:solidFill>
                  <a:srgbClr val="2D3133"/>
                </a:solidFill>
                <a:latin typeface="Arial"/>
                <a:cs typeface="Arial"/>
              </a:rPr>
              <a:t>l</a:t>
            </a:r>
            <a:r>
              <a:rPr dirty="0" sz="750">
                <a:solidFill>
                  <a:srgbClr val="5B5D60"/>
                </a:solidFill>
                <a:latin typeface="Arial"/>
                <a:cs typeface="Arial"/>
              </a:rPr>
              <a:t>i</a:t>
            </a:r>
            <a:r>
              <a:rPr dirty="0" sz="750">
                <a:solidFill>
                  <a:srgbClr val="181A1C"/>
                </a:solidFill>
                <a:latin typeface="Arial"/>
                <a:cs typeface="Arial"/>
              </a:rPr>
              <a:t>ty,</a:t>
            </a:r>
            <a:r>
              <a:rPr dirty="0" sz="750">
                <a:solidFill>
                  <a:srgbClr val="B1B1B3"/>
                </a:solidFill>
                <a:latin typeface="Arial"/>
                <a:cs typeface="Arial"/>
              </a:rPr>
              <a:t>.</a:t>
            </a:r>
            <a:r>
              <a:rPr dirty="0" sz="750">
                <a:solidFill>
                  <a:srgbClr val="414446"/>
                </a:solidFill>
                <a:latin typeface="Arial"/>
                <a:cs typeface="Arial"/>
              </a:rPr>
              <a:t>spinal</a:t>
            </a:r>
            <a:r>
              <a:rPr dirty="0" sz="750" spc="110">
                <a:solidFill>
                  <a:srgbClr val="414446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2D3133"/>
                </a:solidFill>
                <a:latin typeface="Arial"/>
                <a:cs typeface="Arial"/>
              </a:rPr>
              <a:t>pain,</a:t>
            </a:r>
            <a:r>
              <a:rPr dirty="0" sz="750" spc="55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2D3133"/>
                </a:solidFill>
                <a:latin typeface="Arial"/>
                <a:cs typeface="Arial"/>
              </a:rPr>
              <a:t>altered</a:t>
            </a:r>
            <a:r>
              <a:rPr dirty="0" sz="750" spc="175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2D3133"/>
                </a:solidFill>
                <a:latin typeface="Arial"/>
                <a:cs typeface="Arial"/>
              </a:rPr>
              <a:t>emot</a:t>
            </a:r>
            <a:r>
              <a:rPr dirty="0" sz="750">
                <a:solidFill>
                  <a:srgbClr val="5B5D60"/>
                </a:solidFill>
                <a:latin typeface="Arial"/>
                <a:cs typeface="Arial"/>
              </a:rPr>
              <a:t>i</a:t>
            </a:r>
            <a:r>
              <a:rPr dirty="0" sz="750">
                <a:solidFill>
                  <a:srgbClr val="414446"/>
                </a:solidFill>
                <a:latin typeface="Arial"/>
                <a:cs typeface="Arial"/>
              </a:rPr>
              <a:t>ona</a:t>
            </a:r>
            <a:r>
              <a:rPr dirty="0" sz="750">
                <a:solidFill>
                  <a:srgbClr val="181A1C"/>
                </a:solidFill>
                <a:latin typeface="Arial"/>
                <a:cs typeface="Arial"/>
              </a:rPr>
              <a:t>l</a:t>
            </a:r>
            <a:r>
              <a:rPr dirty="0" sz="750" spc="120">
                <a:solidFill>
                  <a:srgbClr val="181A1C"/>
                </a:solidFill>
                <a:latin typeface="Arial"/>
                <a:cs typeface="Arial"/>
              </a:rPr>
              <a:t> </a:t>
            </a:r>
            <a:r>
              <a:rPr dirty="0" sz="750" spc="-10">
                <a:solidFill>
                  <a:srgbClr val="2D3133"/>
                </a:solidFill>
                <a:latin typeface="Arial"/>
                <a:cs typeface="Arial"/>
              </a:rPr>
              <a:t>state</a:t>
            </a:r>
            <a:r>
              <a:rPr dirty="0" sz="750" spc="-10">
                <a:solidFill>
                  <a:srgbClr val="9CA1A5"/>
                </a:solidFill>
                <a:latin typeface="Arial"/>
                <a:cs typeface="Arial"/>
              </a:rPr>
              <a:t>,</a:t>
            </a:r>
            <a:r>
              <a:rPr dirty="0" sz="750" spc="-40">
                <a:solidFill>
                  <a:srgbClr val="9CA1A5"/>
                </a:solidFill>
                <a:latin typeface="Arial"/>
                <a:cs typeface="Arial"/>
              </a:rPr>
              <a:t> </a:t>
            </a:r>
            <a:r>
              <a:rPr dirty="0" sz="750" spc="-10">
                <a:solidFill>
                  <a:srgbClr val="414446"/>
                </a:solidFill>
                <a:latin typeface="Arial"/>
                <a:cs typeface="Arial"/>
              </a:rPr>
              <a:t>jbehav</a:t>
            </a:r>
            <a:r>
              <a:rPr dirty="0" sz="750" spc="-10">
                <a:solidFill>
                  <a:srgbClr val="181A1C"/>
                </a:solidFill>
                <a:latin typeface="Arial"/>
                <a:cs typeface="Arial"/>
              </a:rPr>
              <a:t>io</a:t>
            </a:r>
            <a:r>
              <a:rPr dirty="0" sz="750" spc="-10">
                <a:solidFill>
                  <a:srgbClr val="414446"/>
                </a:solidFill>
                <a:latin typeface="Arial"/>
                <a:cs typeface="Arial"/>
              </a:rPr>
              <a:t>ura</a:t>
            </a:r>
            <a:r>
              <a:rPr dirty="0" sz="750" spc="-10">
                <a:solidFill>
                  <a:srgbClr val="5B5D60"/>
                </a:solidFill>
                <a:latin typeface="Arial"/>
                <a:cs typeface="Arial"/>
              </a:rPr>
              <a:t>ll</a:t>
            </a:r>
            <a:r>
              <a:rPr dirty="0" sz="750">
                <a:solidFill>
                  <a:srgbClr val="5B5D60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414446"/>
                </a:solidFill>
                <a:latin typeface="Arial"/>
                <a:cs typeface="Arial"/>
              </a:rPr>
              <a:t>change</a:t>
            </a:r>
            <a:r>
              <a:rPr dirty="0" sz="750" spc="204">
                <a:solidFill>
                  <a:srgbClr val="414446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2D3133"/>
                </a:solidFill>
                <a:latin typeface="Arial"/>
                <a:cs typeface="Arial"/>
              </a:rPr>
              <a:t>to</a:t>
            </a:r>
            <a:r>
              <a:rPr dirty="0" sz="750" spc="320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2D3133"/>
                </a:solidFill>
                <a:latin typeface="Arial"/>
                <a:cs typeface="Arial"/>
              </a:rPr>
              <a:t>more</a:t>
            </a:r>
            <a:r>
              <a:rPr dirty="0" sz="750" spc="150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2D3133"/>
                </a:solidFill>
                <a:latin typeface="Arial"/>
                <a:cs typeface="Arial"/>
              </a:rPr>
              <a:t>t</a:t>
            </a:r>
            <a:r>
              <a:rPr dirty="0" sz="750">
                <a:solidFill>
                  <a:srgbClr val="5B5D60"/>
                </a:solidFill>
                <a:latin typeface="Arial"/>
                <a:cs typeface="Arial"/>
              </a:rPr>
              <a:t>i</a:t>
            </a:r>
            <a:r>
              <a:rPr dirty="0" sz="750">
                <a:solidFill>
                  <a:srgbClr val="2D3133"/>
                </a:solidFill>
                <a:latin typeface="Arial"/>
                <a:cs typeface="Arial"/>
              </a:rPr>
              <a:t>mid,</a:t>
            </a:r>
            <a:r>
              <a:rPr dirty="0" sz="750" spc="185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2D3133"/>
                </a:solidFill>
                <a:latin typeface="Arial"/>
                <a:cs typeface="Arial"/>
              </a:rPr>
              <a:t>anxious</a:t>
            </a:r>
            <a:r>
              <a:rPr dirty="0" sz="750" spc="210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2D3133"/>
                </a:solidFill>
                <a:latin typeface="Arial"/>
                <a:cs typeface="Arial"/>
              </a:rPr>
              <a:t>or</a:t>
            </a:r>
            <a:r>
              <a:rPr dirty="0" sz="750" spc="275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2D3133"/>
                </a:solidFill>
                <a:latin typeface="Arial"/>
                <a:cs typeface="Arial"/>
              </a:rPr>
              <a:t>aggress</a:t>
            </a:r>
            <a:r>
              <a:rPr dirty="0" sz="750">
                <a:solidFill>
                  <a:srgbClr val="5B5D60"/>
                </a:solidFill>
                <a:latin typeface="Arial"/>
                <a:cs typeface="Arial"/>
              </a:rPr>
              <a:t>i</a:t>
            </a:r>
            <a:r>
              <a:rPr dirty="0" sz="750">
                <a:solidFill>
                  <a:srgbClr val="2D3133"/>
                </a:solidFill>
                <a:latin typeface="Arial"/>
                <a:cs typeface="Arial"/>
              </a:rPr>
              <a:t>ve),</a:t>
            </a:r>
            <a:r>
              <a:rPr dirty="0" sz="750" spc="165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2D3133"/>
                </a:solidFill>
                <a:latin typeface="Arial"/>
                <a:cs typeface="Arial"/>
              </a:rPr>
              <a:t>sleep</a:t>
            </a:r>
            <a:r>
              <a:rPr dirty="0" sz="750" spc="229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2D3133"/>
                </a:solidFill>
                <a:latin typeface="Arial"/>
                <a:cs typeface="Arial"/>
              </a:rPr>
              <a:t>dl</a:t>
            </a:r>
            <a:r>
              <a:rPr dirty="0" sz="750">
                <a:solidFill>
                  <a:srgbClr val="5B5D60"/>
                </a:solidFill>
                <a:latin typeface="Arial"/>
                <a:cs typeface="Arial"/>
              </a:rPr>
              <a:t>i</a:t>
            </a:r>
            <a:r>
              <a:rPr dirty="0" sz="750">
                <a:solidFill>
                  <a:srgbClr val="2D3133"/>
                </a:solidFill>
                <a:latin typeface="Arial"/>
                <a:cs typeface="Arial"/>
              </a:rPr>
              <a:t>sturbance</a:t>
            </a:r>
            <a:r>
              <a:rPr dirty="0" sz="750" spc="195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750" spc="-20">
                <a:solidFill>
                  <a:srgbClr val="2D3133"/>
                </a:solidFill>
                <a:latin typeface="Arial"/>
                <a:cs typeface="Arial"/>
              </a:rPr>
              <a:t>andl</a:t>
            </a:r>
            <a:r>
              <a:rPr dirty="0" sz="750">
                <a:solidFill>
                  <a:srgbClr val="2D3133"/>
                </a:solidFill>
                <a:latin typeface="Arial"/>
                <a:cs typeface="Arial"/>
              </a:rPr>
              <a:t> touch</a:t>
            </a:r>
            <a:r>
              <a:rPr dirty="0" sz="750" spc="80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750" spc="-10">
                <a:solidFill>
                  <a:srgbClr val="2D3133"/>
                </a:solidFill>
                <a:latin typeface="Arial"/>
                <a:cs typeface="Arial"/>
              </a:rPr>
              <a:t>aversion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50">
              <a:latin typeface="Arial"/>
              <a:cs typeface="Arial"/>
            </a:endParaRPr>
          </a:p>
          <a:p>
            <a:pPr algn="just" marL="83185" marR="67310" indent="-635">
              <a:lnSpc>
                <a:spcPct val="113500"/>
              </a:lnSpc>
            </a:pPr>
            <a:r>
              <a:rPr dirty="0" sz="750" b="1">
                <a:solidFill>
                  <a:srgbClr val="2D3133"/>
                </a:solidFill>
                <a:latin typeface="Arial"/>
                <a:cs typeface="Arial"/>
              </a:rPr>
              <a:t>SM·S</a:t>
            </a:r>
            <a:r>
              <a:rPr dirty="0" sz="750" spc="180" b="1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2D3133"/>
                </a:solidFill>
                <a:latin typeface="Arial"/>
                <a:cs typeface="Arial"/>
              </a:rPr>
              <a:t>-</a:t>
            </a:r>
            <a:r>
              <a:rPr dirty="0" sz="750" spc="204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2D3133"/>
                </a:solidFill>
                <a:latin typeface="Arial"/>
                <a:cs typeface="Arial"/>
              </a:rPr>
              <a:t>phantom</a:t>
            </a:r>
            <a:r>
              <a:rPr dirty="0" sz="750" spc="190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414446"/>
                </a:solidFill>
                <a:latin typeface="Arial"/>
                <a:cs typeface="Arial"/>
              </a:rPr>
              <a:t>scratching;</a:t>
            </a:r>
            <a:r>
              <a:rPr dirty="0" sz="750" spc="135">
                <a:solidFill>
                  <a:srgbClr val="414446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2D3133"/>
                </a:solidFill>
                <a:latin typeface="Arial"/>
                <a:cs typeface="Arial"/>
              </a:rPr>
              <a:t>gait</a:t>
            </a:r>
            <a:r>
              <a:rPr dirty="0" sz="750" spc="190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414446"/>
                </a:solidFill>
                <a:latin typeface="Arial"/>
                <a:cs typeface="Arial"/>
              </a:rPr>
              <a:t>abnormalities</a:t>
            </a:r>
            <a:r>
              <a:rPr dirty="0" sz="750">
                <a:solidFill>
                  <a:srgbClr val="5B5D60"/>
                </a:solidFill>
                <a:latin typeface="Arial"/>
                <a:cs typeface="Arial"/>
              </a:rPr>
              <a:t>,</a:t>
            </a:r>
            <a:r>
              <a:rPr dirty="0" sz="750">
                <a:solidFill>
                  <a:srgbClr val="2D3133"/>
                </a:solidFill>
                <a:latin typeface="Arial"/>
                <a:cs typeface="Arial"/>
              </a:rPr>
              <a:t>(weakness</a:t>
            </a:r>
            <a:r>
              <a:rPr dirty="0" sz="750">
                <a:solidFill>
                  <a:srgbClr val="6E7479"/>
                </a:solidFill>
                <a:latin typeface="Arial"/>
                <a:cs typeface="Arial"/>
              </a:rPr>
              <a:t>,</a:t>
            </a:r>
            <a:r>
              <a:rPr dirty="0" sz="750" spc="-55">
                <a:solidFill>
                  <a:srgbClr val="6E7479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414446"/>
                </a:solidFill>
                <a:latin typeface="Arial"/>
                <a:cs typeface="Arial"/>
              </a:rPr>
              <a:t>and</a:t>
            </a:r>
            <a:r>
              <a:rPr dirty="0" sz="750" spc="105">
                <a:solidFill>
                  <a:srgbClr val="414446"/>
                </a:solidFill>
                <a:latin typeface="Arial"/>
                <a:cs typeface="Arial"/>
              </a:rPr>
              <a:t> </a:t>
            </a:r>
            <a:r>
              <a:rPr dirty="0" sz="750" spc="-10">
                <a:solidFill>
                  <a:srgbClr val="414446"/>
                </a:solidFill>
                <a:latin typeface="Arial"/>
                <a:cs typeface="Arial"/>
              </a:rPr>
              <a:t>postural</a:t>
            </a:r>
            <a:r>
              <a:rPr dirty="0" sz="750" spc="-10">
                <a:solidFill>
                  <a:srgbClr val="5B5D60"/>
                </a:solidFill>
                <a:latin typeface="Arial"/>
                <a:cs typeface="Arial"/>
              </a:rPr>
              <a:t>l</a:t>
            </a:r>
            <a:r>
              <a:rPr dirty="0" sz="750">
                <a:solidFill>
                  <a:srgbClr val="5B5D60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2D3133"/>
                </a:solidFill>
                <a:latin typeface="Arial"/>
                <a:cs typeface="Arial"/>
              </a:rPr>
              <a:t>deficits</a:t>
            </a:r>
            <a:r>
              <a:rPr dirty="0" sz="750" spc="150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2D3133"/>
                </a:solidFill>
                <a:latin typeface="Arial"/>
                <a:cs typeface="Arial"/>
              </a:rPr>
              <a:t>or</a:t>
            </a:r>
            <a:r>
              <a:rPr dirty="0" sz="750" spc="120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414446"/>
                </a:solidFill>
                <a:latin typeface="Arial"/>
                <a:cs typeface="Arial"/>
              </a:rPr>
              <a:t>reduced</a:t>
            </a:r>
            <a:r>
              <a:rPr dirty="0" sz="750" spc="85">
                <a:solidFill>
                  <a:srgbClr val="414446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414446"/>
                </a:solidFill>
                <a:latin typeface="Arial"/>
                <a:cs typeface="Arial"/>
              </a:rPr>
              <a:t>ab</a:t>
            </a:r>
            <a:r>
              <a:rPr dirty="0" sz="750">
                <a:solidFill>
                  <a:srgbClr val="181A1C"/>
                </a:solidFill>
                <a:latin typeface="Arial"/>
                <a:cs typeface="Arial"/>
              </a:rPr>
              <a:t>ili</a:t>
            </a:r>
            <a:r>
              <a:rPr dirty="0" sz="750">
                <a:solidFill>
                  <a:srgbClr val="414446"/>
                </a:solidFill>
                <a:latin typeface="Arial"/>
                <a:cs typeface="Arial"/>
              </a:rPr>
              <a:t>ty</a:t>
            </a:r>
            <a:r>
              <a:rPr dirty="0" sz="750" spc="75">
                <a:solidFill>
                  <a:srgbClr val="414446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414446"/>
                </a:solidFill>
                <a:latin typeface="Arial"/>
                <a:cs typeface="Arial"/>
              </a:rPr>
              <a:t>to</a:t>
            </a:r>
            <a:r>
              <a:rPr dirty="0" sz="750" spc="180">
                <a:solidFill>
                  <a:srgbClr val="414446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414446"/>
                </a:solidFill>
                <a:latin typeface="Arial"/>
                <a:cs typeface="Arial"/>
              </a:rPr>
              <a:t>know</a:t>
            </a:r>
            <a:r>
              <a:rPr dirty="0" sz="750" spc="145">
                <a:solidFill>
                  <a:srgbClr val="414446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2D3133"/>
                </a:solidFill>
                <a:latin typeface="Arial"/>
                <a:cs typeface="Arial"/>
              </a:rPr>
              <a:t>where</a:t>
            </a:r>
            <a:r>
              <a:rPr dirty="0" sz="750" spc="105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414446"/>
                </a:solidFill>
                <a:latin typeface="Arial"/>
                <a:cs typeface="Arial"/>
              </a:rPr>
              <a:t>llimb</a:t>
            </a:r>
            <a:r>
              <a:rPr dirty="0" sz="750" spc="100">
                <a:solidFill>
                  <a:srgbClr val="414446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414446"/>
                </a:solidFill>
                <a:latin typeface="Arial"/>
                <a:cs typeface="Arial"/>
              </a:rPr>
              <a:t>is</a:t>
            </a:r>
            <a:r>
              <a:rPr dirty="0" sz="750" spc="75">
                <a:solidFill>
                  <a:srgbClr val="414446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5B5D60"/>
                </a:solidFill>
                <a:latin typeface="Arial"/>
                <a:cs typeface="Arial"/>
              </a:rPr>
              <a:t>i</a:t>
            </a:r>
            <a:r>
              <a:rPr dirty="0" sz="750">
                <a:solidFill>
                  <a:srgbClr val="2D3133"/>
                </a:solidFill>
                <a:latin typeface="Arial"/>
                <a:cs typeface="Arial"/>
              </a:rPr>
              <a:t>n</a:t>
            </a:r>
            <a:r>
              <a:rPr dirty="0" sz="750" spc="70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2D3133"/>
                </a:solidFill>
                <a:latin typeface="Arial"/>
                <a:cs typeface="Arial"/>
              </a:rPr>
              <a:t>space)</a:t>
            </a:r>
            <a:r>
              <a:rPr dirty="0" sz="750" spc="150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414446"/>
                </a:solidFill>
                <a:latin typeface="Arial"/>
                <a:cs typeface="Arial"/>
              </a:rPr>
              <a:t>and</a:t>
            </a:r>
            <a:r>
              <a:rPr dirty="0" sz="750" spc="50">
                <a:solidFill>
                  <a:srgbClr val="414446"/>
                </a:solidFill>
                <a:latin typeface="Arial"/>
                <a:cs typeface="Arial"/>
              </a:rPr>
              <a:t> </a:t>
            </a:r>
            <a:r>
              <a:rPr dirty="0" sz="750" spc="-10">
                <a:solidFill>
                  <a:srgbClr val="414446"/>
                </a:solidFill>
                <a:latin typeface="Arial"/>
                <a:cs typeface="Arial"/>
              </a:rPr>
              <a:t>sco</a:t>
            </a:r>
            <a:r>
              <a:rPr dirty="0" sz="750" spc="-10">
                <a:solidFill>
                  <a:srgbClr val="5B5D60"/>
                </a:solidFill>
                <a:latin typeface="Arial"/>
                <a:cs typeface="Arial"/>
              </a:rPr>
              <a:t>l</a:t>
            </a:r>
            <a:r>
              <a:rPr dirty="0" sz="750" spc="-10">
                <a:solidFill>
                  <a:srgbClr val="2D3133"/>
                </a:solidFill>
                <a:latin typeface="Arial"/>
                <a:cs typeface="Arial"/>
              </a:rPr>
              <a:t>iosis</a:t>
            </a:r>
            <a:r>
              <a:rPr dirty="0" sz="750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414446"/>
                </a:solidFill>
                <a:latin typeface="Arial"/>
                <a:cs typeface="Arial"/>
              </a:rPr>
              <a:t>(no</a:t>
            </a:r>
            <a:r>
              <a:rPr dirty="0" sz="750" spc="65">
                <a:solidFill>
                  <a:srgbClr val="414446"/>
                </a:solidFill>
                <a:latin typeface="Arial"/>
                <a:cs typeface="Arial"/>
              </a:rPr>
              <a:t> </a:t>
            </a:r>
            <a:r>
              <a:rPr dirty="0" sz="750" spc="-25">
                <a:solidFill>
                  <a:srgbClr val="2D3133"/>
                </a:solidFill>
                <a:latin typeface="Arial"/>
                <a:cs typeface="Arial"/>
              </a:rPr>
              <a:t>medica</a:t>
            </a:r>
            <a:r>
              <a:rPr dirty="0" sz="750" spc="-25">
                <a:solidFill>
                  <a:srgbClr val="9CA1A5"/>
                </a:solidFill>
                <a:latin typeface="Arial"/>
                <a:cs typeface="Arial"/>
              </a:rPr>
              <a:t>,</a:t>
            </a:r>
            <a:r>
              <a:rPr dirty="0" sz="750" spc="-25">
                <a:solidFill>
                  <a:srgbClr val="414446"/>
                </a:solidFill>
                <a:latin typeface="Arial"/>
                <a:cs typeface="Arial"/>
              </a:rPr>
              <a:t>I</a:t>
            </a:r>
            <a:r>
              <a:rPr dirty="0" sz="750" spc="-10">
                <a:solidFill>
                  <a:srgbClr val="414446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2D3133"/>
                </a:solidFill>
                <a:latin typeface="Arial"/>
                <a:cs typeface="Arial"/>
              </a:rPr>
              <a:t>options</a:t>
            </a:r>
            <a:r>
              <a:rPr dirty="0" sz="750" spc="85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750" spc="-10">
                <a:solidFill>
                  <a:srgbClr val="2D3133"/>
                </a:solidFill>
                <a:latin typeface="Arial"/>
                <a:cs typeface="Arial"/>
              </a:rPr>
              <a:t>forscol</a:t>
            </a:r>
            <a:r>
              <a:rPr dirty="0" sz="750" spc="-10">
                <a:solidFill>
                  <a:srgbClr val="5B5D60"/>
                </a:solidFill>
                <a:latin typeface="Arial"/>
                <a:cs typeface="Arial"/>
              </a:rPr>
              <a:t>i</a:t>
            </a:r>
            <a:r>
              <a:rPr dirty="0" sz="750" spc="-10">
                <a:solidFill>
                  <a:srgbClr val="2D3133"/>
                </a:solidFill>
                <a:latin typeface="Arial"/>
                <a:cs typeface="Arial"/>
              </a:rPr>
              <a:t>osis)</a:t>
            </a:r>
            <a:endParaRPr sz="750">
              <a:latin typeface="Arial"/>
              <a:cs typeface="Arial"/>
            </a:endParaRPr>
          </a:p>
        </p:txBody>
      </p:sp>
      <p:sp>
        <p:nvSpPr>
          <p:cNvPr id="103" name="object 103" descr=""/>
          <p:cNvSpPr txBox="1"/>
          <p:nvPr/>
        </p:nvSpPr>
        <p:spPr>
          <a:xfrm>
            <a:off x="4483667" y="4037808"/>
            <a:ext cx="1259840" cy="361315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260"/>
              </a:spcBef>
            </a:pPr>
            <a:r>
              <a:rPr dirty="0" sz="1050" spc="-50" b="1">
                <a:solidFill>
                  <a:srgbClr val="181A1C"/>
                </a:solidFill>
                <a:latin typeface="Arial"/>
                <a:cs typeface="Arial"/>
              </a:rPr>
              <a:t>CORTICOSTEROIOS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dirty="0" sz="900">
                <a:solidFill>
                  <a:srgbClr val="2D3133"/>
                </a:solidFill>
                <a:latin typeface="Arial"/>
                <a:cs typeface="Arial"/>
              </a:rPr>
              <a:t>(Considered</a:t>
            </a:r>
            <a:r>
              <a:rPr dirty="0" sz="900" spc="20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414446"/>
                </a:solidFill>
                <a:latin typeface="Arial"/>
                <a:cs typeface="Arial"/>
              </a:rPr>
              <a:t>la</a:t>
            </a:r>
            <a:r>
              <a:rPr dirty="0" sz="900">
                <a:solidFill>
                  <a:srgbClr val="181A1C"/>
                </a:solidFill>
                <a:latin typeface="Arial"/>
                <a:cs typeface="Arial"/>
              </a:rPr>
              <a:t>st</a:t>
            </a:r>
            <a:r>
              <a:rPr dirty="0" sz="900" spc="100">
                <a:solidFill>
                  <a:srgbClr val="181A1C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2D3133"/>
                </a:solidFill>
                <a:latin typeface="Arial"/>
                <a:cs typeface="Arial"/>
              </a:rPr>
              <a:t>resort)</a:t>
            </a:r>
            <a:endParaRPr sz="900">
              <a:latin typeface="Arial"/>
              <a:cs typeface="Arial"/>
            </a:endParaRPr>
          </a:p>
        </p:txBody>
      </p:sp>
      <p:sp>
        <p:nvSpPr>
          <p:cNvPr id="104" name="object 104" descr=""/>
          <p:cNvSpPr/>
          <p:nvPr/>
        </p:nvSpPr>
        <p:spPr>
          <a:xfrm>
            <a:off x="7018673" y="2825075"/>
            <a:ext cx="3175" cy="127635"/>
          </a:xfrm>
          <a:custGeom>
            <a:avLst/>
            <a:gdLst/>
            <a:ahLst/>
            <a:cxnLst/>
            <a:rect l="l" t="t" r="r" b="b"/>
            <a:pathLst>
              <a:path w="3175" h="127635">
                <a:moveTo>
                  <a:pt x="3051" y="127542"/>
                </a:moveTo>
                <a:lnTo>
                  <a:pt x="0" y="127542"/>
                </a:lnTo>
                <a:lnTo>
                  <a:pt x="0" y="0"/>
                </a:lnTo>
                <a:lnTo>
                  <a:pt x="3051" y="0"/>
                </a:lnTo>
                <a:lnTo>
                  <a:pt x="3051" y="127542"/>
                </a:lnTo>
                <a:close/>
              </a:path>
            </a:pathLst>
          </a:custGeom>
          <a:solidFill>
            <a:srgbClr val="E8E9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 descr=""/>
          <p:cNvSpPr txBox="1"/>
          <p:nvPr/>
        </p:nvSpPr>
        <p:spPr>
          <a:xfrm>
            <a:off x="3149494" y="4915004"/>
            <a:ext cx="1661795" cy="66421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15"/>
              </a:spcBef>
            </a:pPr>
            <a:r>
              <a:rPr dirty="0" sz="800" spc="-50" b="1">
                <a:solidFill>
                  <a:srgbClr val="2D3133"/>
                </a:solidFill>
                <a:latin typeface="Arial"/>
                <a:cs typeface="Arial"/>
              </a:rPr>
              <a:t>(POSSIBLE)</a:t>
            </a:r>
            <a:r>
              <a:rPr dirty="0" sz="800" spc="60" b="1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800" spc="-85" b="1">
                <a:solidFill>
                  <a:srgbClr val="181A1C"/>
                </a:solidFill>
                <a:latin typeface="Arial"/>
                <a:cs typeface="Arial"/>
              </a:rPr>
              <a:t>CSF</a:t>
            </a:r>
            <a:r>
              <a:rPr dirty="0" sz="800" spc="-10" b="1">
                <a:solidFill>
                  <a:srgbClr val="181A1C"/>
                </a:solidFill>
                <a:latin typeface="Arial"/>
                <a:cs typeface="Arial"/>
              </a:rPr>
              <a:t> </a:t>
            </a:r>
            <a:r>
              <a:rPr dirty="0" sz="800" spc="-50" b="1">
                <a:solidFill>
                  <a:srgbClr val="2D3133"/>
                </a:solidFill>
                <a:latin typeface="Arial"/>
                <a:cs typeface="Arial"/>
              </a:rPr>
              <a:t>RIEDUCING</a:t>
            </a:r>
            <a:r>
              <a:rPr dirty="0" sz="800" spc="-10" b="1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800" spc="-10" b="1">
                <a:solidFill>
                  <a:srgbClr val="181A1C"/>
                </a:solidFill>
                <a:latin typeface="Arial"/>
                <a:cs typeface="Arial"/>
              </a:rPr>
              <a:t>DRUGS</a:t>
            </a:r>
            <a:endParaRPr sz="800">
              <a:latin typeface="Arial"/>
              <a:cs typeface="Arial"/>
            </a:endParaRPr>
          </a:p>
          <a:p>
            <a:pPr marL="371475" indent="-211454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371475" algn="l"/>
                <a:tab pos="1224915" algn="l"/>
              </a:tabLst>
            </a:pPr>
            <a:r>
              <a:rPr dirty="0" sz="950" spc="-10" b="1">
                <a:solidFill>
                  <a:srgbClr val="181A1C"/>
                </a:solidFill>
                <a:latin typeface="Arial"/>
                <a:cs typeface="Arial"/>
              </a:rPr>
              <a:t>Cimetidine</a:t>
            </a:r>
            <a:r>
              <a:rPr dirty="0" sz="950" b="1">
                <a:solidFill>
                  <a:srgbClr val="181A1C"/>
                </a:solidFill>
                <a:latin typeface="Arial"/>
                <a:cs typeface="Arial"/>
              </a:rPr>
              <a:t>	</a:t>
            </a:r>
            <a:r>
              <a:rPr dirty="0" sz="900" spc="-25">
                <a:solidFill>
                  <a:srgbClr val="2D3133"/>
                </a:solidFill>
                <a:latin typeface="Arial"/>
                <a:cs typeface="Arial"/>
              </a:rPr>
              <a:t>or</a:t>
            </a:r>
            <a:endParaRPr sz="900">
              <a:latin typeface="Arial"/>
              <a:cs typeface="Arial"/>
            </a:endParaRPr>
          </a:p>
          <a:p>
            <a:pPr marL="372110" indent="-212090">
              <a:lnSpc>
                <a:spcPct val="100000"/>
              </a:lnSpc>
              <a:spcBef>
                <a:spcPts val="185"/>
              </a:spcBef>
              <a:buFont typeface="Arial"/>
              <a:buChar char="•"/>
              <a:tabLst>
                <a:tab pos="372110" algn="l"/>
                <a:tab pos="1224915" algn="l"/>
              </a:tabLst>
            </a:pPr>
            <a:r>
              <a:rPr dirty="0" sz="950" spc="-10" b="1">
                <a:solidFill>
                  <a:srgbClr val="181A1C"/>
                </a:solidFill>
                <a:latin typeface="Arial"/>
                <a:cs typeface="Arial"/>
              </a:rPr>
              <a:t>Omeprazole</a:t>
            </a:r>
            <a:r>
              <a:rPr dirty="0" sz="950" b="1">
                <a:solidFill>
                  <a:srgbClr val="181A1C"/>
                </a:solidFill>
                <a:latin typeface="Arial"/>
                <a:cs typeface="Arial"/>
              </a:rPr>
              <a:t>	</a:t>
            </a:r>
            <a:r>
              <a:rPr dirty="0" sz="900" spc="-25">
                <a:solidFill>
                  <a:srgbClr val="2D3133"/>
                </a:solidFill>
                <a:latin typeface="Arial"/>
                <a:cs typeface="Arial"/>
              </a:rPr>
              <a:t>or</a:t>
            </a:r>
            <a:endParaRPr sz="900">
              <a:latin typeface="Arial"/>
              <a:cs typeface="Arial"/>
            </a:endParaRPr>
          </a:p>
          <a:p>
            <a:pPr marL="377190" indent="-21717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377190" algn="l"/>
              </a:tabLst>
            </a:pPr>
            <a:r>
              <a:rPr dirty="0" sz="950" spc="-10" b="1">
                <a:solidFill>
                  <a:srgbClr val="181A1C"/>
                </a:solidFill>
                <a:latin typeface="Arial"/>
                <a:cs typeface="Arial"/>
              </a:rPr>
              <a:t>Acetazolamide</a:t>
            </a:r>
            <a:endParaRPr sz="950">
              <a:latin typeface="Arial"/>
              <a:cs typeface="Arial"/>
            </a:endParaRPr>
          </a:p>
        </p:txBody>
      </p:sp>
      <p:sp>
        <p:nvSpPr>
          <p:cNvPr id="106" name="object 106" descr=""/>
          <p:cNvSpPr txBox="1"/>
          <p:nvPr/>
        </p:nvSpPr>
        <p:spPr>
          <a:xfrm>
            <a:off x="1912415" y="6084235"/>
            <a:ext cx="1209675" cy="271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4925">
              <a:lnSpc>
                <a:spcPct val="100000"/>
              </a:lnSpc>
              <a:spcBef>
                <a:spcPts val="100"/>
              </a:spcBef>
            </a:pPr>
            <a:r>
              <a:rPr dirty="0" sz="750" spc="10">
                <a:solidFill>
                  <a:srgbClr val="414446"/>
                </a:solidFill>
                <a:latin typeface="Arial"/>
                <a:cs typeface="Arial"/>
              </a:rPr>
              <a:t>Fo</a:t>
            </a:r>
            <a:r>
              <a:rPr dirty="0" sz="750" spc="10">
                <a:solidFill>
                  <a:srgbClr val="5B5D60"/>
                </a:solidFill>
                <a:latin typeface="Arial"/>
                <a:cs typeface="Arial"/>
              </a:rPr>
              <a:t>r</a:t>
            </a:r>
            <a:r>
              <a:rPr dirty="0" sz="750" spc="55">
                <a:solidFill>
                  <a:srgbClr val="5B5D60"/>
                </a:solidFill>
                <a:latin typeface="Arial"/>
                <a:cs typeface="Arial"/>
              </a:rPr>
              <a:t> </a:t>
            </a:r>
            <a:r>
              <a:rPr dirty="0" sz="750" spc="10">
                <a:solidFill>
                  <a:srgbClr val="2D3133"/>
                </a:solidFill>
                <a:latin typeface="Arial"/>
                <a:cs typeface="Arial"/>
              </a:rPr>
              <a:t>''top</a:t>
            </a:r>
            <a:r>
              <a:rPr dirty="0" sz="750" spc="10">
                <a:solidFill>
                  <a:srgbClr val="6E7479"/>
                </a:solidFill>
                <a:latin typeface="Arial"/>
                <a:cs typeface="Arial"/>
              </a:rPr>
              <a:t>-</a:t>
            </a:r>
            <a:r>
              <a:rPr dirty="0" sz="750" spc="10">
                <a:solidFill>
                  <a:srgbClr val="414446"/>
                </a:solidFill>
                <a:latin typeface="Arial"/>
                <a:cs typeface="Arial"/>
              </a:rPr>
              <a:t>u</a:t>
            </a:r>
            <a:r>
              <a:rPr dirty="0" sz="750" spc="10">
                <a:solidFill>
                  <a:srgbClr val="181A1C"/>
                </a:solidFill>
                <a:latin typeface="Arial"/>
                <a:cs typeface="Arial"/>
              </a:rPr>
              <a:t>p</a:t>
            </a:r>
            <a:r>
              <a:rPr dirty="0" sz="750" spc="10">
                <a:solidFill>
                  <a:srgbClr val="414446"/>
                </a:solidFill>
                <a:latin typeface="Arial"/>
                <a:cs typeface="Arial"/>
              </a:rPr>
              <a:t>»</a:t>
            </a:r>
            <a:r>
              <a:rPr dirty="0" sz="750" spc="-100">
                <a:solidFill>
                  <a:srgbClr val="414446"/>
                </a:solidFill>
                <a:latin typeface="Arial"/>
                <a:cs typeface="Arial"/>
              </a:rPr>
              <a:t> </a:t>
            </a:r>
            <a:r>
              <a:rPr dirty="0" sz="750" spc="-10">
                <a:solidFill>
                  <a:srgbClr val="2D3133"/>
                </a:solidFill>
                <a:latin typeface="Arial"/>
                <a:cs typeface="Arial"/>
              </a:rPr>
              <a:t>medication</a:t>
            </a:r>
            <a:r>
              <a:rPr dirty="0" sz="750">
                <a:solidFill>
                  <a:srgbClr val="2D3133"/>
                </a:solidFill>
                <a:latin typeface="Arial"/>
                <a:cs typeface="Arial"/>
              </a:rPr>
              <a:t> during</a:t>
            </a:r>
            <a:r>
              <a:rPr dirty="0" sz="750" spc="-35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850" spc="-80" b="1">
                <a:solidFill>
                  <a:srgbClr val="414446"/>
                </a:solidFill>
                <a:latin typeface="Arial"/>
                <a:cs typeface="Arial"/>
              </a:rPr>
              <a:t>break</a:t>
            </a:r>
            <a:r>
              <a:rPr dirty="0" sz="850" spc="110" b="1">
                <a:solidFill>
                  <a:srgbClr val="414446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2D3133"/>
                </a:solidFill>
                <a:latin typeface="Arial"/>
                <a:cs typeface="Arial"/>
              </a:rPr>
              <a:t>through</a:t>
            </a:r>
            <a:r>
              <a:rPr dirty="0" sz="750" spc="85">
                <a:solidFill>
                  <a:srgbClr val="2D3133"/>
                </a:solidFill>
                <a:latin typeface="Arial"/>
                <a:cs typeface="Arial"/>
              </a:rPr>
              <a:t> </a:t>
            </a:r>
            <a:r>
              <a:rPr dirty="0" sz="750" spc="-20">
                <a:solidFill>
                  <a:srgbClr val="2D3133"/>
                </a:solidFill>
                <a:latin typeface="Arial"/>
                <a:cs typeface="Arial"/>
              </a:rPr>
              <a:t>pa</a:t>
            </a:r>
            <a:r>
              <a:rPr dirty="0" sz="750" spc="-20">
                <a:solidFill>
                  <a:srgbClr val="9CA1A5"/>
                </a:solidFill>
                <a:latin typeface="Arial"/>
                <a:cs typeface="Arial"/>
              </a:rPr>
              <a:t>,</a:t>
            </a:r>
            <a:r>
              <a:rPr dirty="0" sz="750" spc="-20">
                <a:solidFill>
                  <a:srgbClr val="2D3133"/>
                </a:solidFill>
                <a:latin typeface="Arial"/>
                <a:cs typeface="Arial"/>
              </a:rPr>
              <a:t>i11</a:t>
            </a:r>
            <a:endParaRPr sz="750">
              <a:latin typeface="Arial"/>
              <a:cs typeface="Arial"/>
            </a:endParaRPr>
          </a:p>
        </p:txBody>
      </p:sp>
      <p:sp>
        <p:nvSpPr>
          <p:cNvPr id="107" name="object 107" descr=""/>
          <p:cNvSpPr txBox="1"/>
          <p:nvPr/>
        </p:nvSpPr>
        <p:spPr>
          <a:xfrm>
            <a:off x="3366831" y="5782653"/>
            <a:ext cx="1965325" cy="38735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algn="ctr" marL="10160">
              <a:lnSpc>
                <a:spcPct val="100000"/>
              </a:lnSpc>
              <a:spcBef>
                <a:spcPts val="345"/>
              </a:spcBef>
            </a:pPr>
            <a:r>
              <a:rPr dirty="0" sz="1050" spc="-145" b="1">
                <a:solidFill>
                  <a:srgbClr val="181A1C"/>
                </a:solidFill>
                <a:latin typeface="Times New Roman"/>
                <a:cs typeface="Times New Roman"/>
              </a:rPr>
              <a:t>COMP</a:t>
            </a:r>
            <a:r>
              <a:rPr dirty="0" sz="1050" spc="-145" b="1">
                <a:solidFill>
                  <a:srgbClr val="414446"/>
                </a:solidFill>
                <a:latin typeface="Times New Roman"/>
                <a:cs typeface="Times New Roman"/>
              </a:rPr>
              <a:t>l</a:t>
            </a:r>
            <a:r>
              <a:rPr dirty="0" sz="1050" spc="-145" b="1">
                <a:solidFill>
                  <a:srgbClr val="181A1C"/>
                </a:solidFill>
                <a:latin typeface="Times New Roman"/>
                <a:cs typeface="Times New Roman"/>
              </a:rPr>
              <a:t>EMENTARY</a:t>
            </a:r>
            <a:r>
              <a:rPr dirty="0" sz="1050" spc="-145" b="1">
                <a:solidFill>
                  <a:srgbClr val="2D3133"/>
                </a:solidFill>
                <a:latin typeface="Times New Roman"/>
                <a:cs typeface="Times New Roman"/>
              </a:rPr>
              <a:t>THERAPV</a:t>
            </a:r>
            <a:r>
              <a:rPr dirty="0" sz="1050" spc="114" b="1">
                <a:solidFill>
                  <a:srgbClr val="2D3133"/>
                </a:solidFill>
                <a:latin typeface="Times New Roman"/>
                <a:cs typeface="Times New Roman"/>
              </a:rPr>
              <a:t> </a:t>
            </a:r>
            <a:r>
              <a:rPr dirty="0" sz="1100" spc="-20" b="1">
                <a:solidFill>
                  <a:srgbClr val="181A1C"/>
                </a:solidFill>
                <a:latin typeface="Times New Roman"/>
                <a:cs typeface="Times New Roman"/>
              </a:rPr>
              <a:t>e</a:t>
            </a:r>
            <a:r>
              <a:rPr dirty="0" sz="1100" spc="-20" b="1">
                <a:solidFill>
                  <a:srgbClr val="414446"/>
                </a:solidFill>
                <a:latin typeface="Times New Roman"/>
                <a:cs typeface="Times New Roman"/>
              </a:rPr>
              <a:t>.</a:t>
            </a:r>
            <a:r>
              <a:rPr dirty="0" sz="1100" spc="-20" b="1">
                <a:solidFill>
                  <a:srgbClr val="181A1C"/>
                </a:solidFill>
                <a:latin typeface="Times New Roman"/>
                <a:cs typeface="Times New Roman"/>
              </a:rPr>
              <a:t>g</a:t>
            </a:r>
            <a:r>
              <a:rPr dirty="0" sz="1100" spc="-20" b="1">
                <a:solidFill>
                  <a:srgbClr val="414446"/>
                </a:solidFill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algn="ctr" marR="8890">
              <a:lnSpc>
                <a:spcPct val="100000"/>
              </a:lnSpc>
              <a:spcBef>
                <a:spcPts val="204"/>
              </a:spcBef>
            </a:pPr>
            <a:r>
              <a:rPr dirty="0" sz="900" spc="-25" b="1">
                <a:solidFill>
                  <a:srgbClr val="181A1C"/>
                </a:solidFill>
                <a:latin typeface="Arial"/>
                <a:cs typeface="Arial"/>
              </a:rPr>
              <a:t>ACIUIPUNCTURE</a:t>
            </a:r>
            <a:endParaRPr sz="900">
              <a:latin typeface="Arial"/>
              <a:cs typeface="Arial"/>
            </a:endParaRPr>
          </a:p>
        </p:txBody>
      </p:sp>
      <p:sp>
        <p:nvSpPr>
          <p:cNvPr id="108" name="object 108" descr=""/>
          <p:cNvSpPr txBox="1"/>
          <p:nvPr/>
        </p:nvSpPr>
        <p:spPr>
          <a:xfrm>
            <a:off x="124940" y="6596446"/>
            <a:ext cx="467550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414446"/>
                </a:solidFill>
                <a:latin typeface="Arial"/>
                <a:cs typeface="Arial"/>
              </a:rPr>
              <a:t>P</a:t>
            </a:r>
            <a:r>
              <a:rPr dirty="0" sz="900" spc="-10">
                <a:solidFill>
                  <a:srgbClr val="808283"/>
                </a:solidFill>
                <a:latin typeface="Arial"/>
                <a:cs typeface="Arial"/>
              </a:rPr>
              <a:t>lease</a:t>
            </a:r>
            <a:r>
              <a:rPr dirty="0" sz="900" spc="25">
                <a:solidFill>
                  <a:srgbClr val="80828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808283"/>
                </a:solidFill>
                <a:latin typeface="Arial"/>
                <a:cs typeface="Arial"/>
              </a:rPr>
              <a:t>refer</a:t>
            </a:r>
            <a:r>
              <a:rPr dirty="0" sz="900" spc="70">
                <a:solidFill>
                  <a:srgbClr val="80828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808283"/>
                </a:solidFill>
                <a:latin typeface="Arial"/>
                <a:cs typeface="Arial"/>
              </a:rPr>
              <a:t>to</a:t>
            </a:r>
            <a:r>
              <a:rPr dirty="0" sz="900" spc="160">
                <a:solidFill>
                  <a:srgbClr val="80828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808283"/>
                </a:solidFill>
                <a:latin typeface="Arial"/>
                <a:cs typeface="Arial"/>
              </a:rPr>
              <a:t>accompanying</a:t>
            </a:r>
            <a:r>
              <a:rPr dirty="0" sz="900" spc="165">
                <a:solidFill>
                  <a:srgbClr val="80828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6E7479"/>
                </a:solidFill>
                <a:latin typeface="Arial"/>
                <a:cs typeface="Arial"/>
              </a:rPr>
              <a:t>notes</a:t>
            </a:r>
            <a:r>
              <a:rPr dirty="0" sz="900" spc="55">
                <a:solidFill>
                  <a:srgbClr val="6E7479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808283"/>
                </a:solidFill>
                <a:latin typeface="Arial"/>
                <a:cs typeface="Arial"/>
              </a:rPr>
              <a:t>on</a:t>
            </a:r>
            <a:r>
              <a:rPr dirty="0" sz="900" spc="75">
                <a:solidFill>
                  <a:srgbClr val="80828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808283"/>
                </a:solidFill>
                <a:latin typeface="Arial"/>
                <a:cs typeface="Arial"/>
              </a:rPr>
              <a:t>Vell:erinary-neurolog</a:t>
            </a:r>
            <a:r>
              <a:rPr dirty="0" sz="900">
                <a:solidFill>
                  <a:srgbClr val="9CA1A5"/>
                </a:solidFill>
                <a:latin typeface="Arial"/>
                <a:cs typeface="Arial"/>
              </a:rPr>
              <a:t>i</a:t>
            </a:r>
            <a:r>
              <a:rPr dirty="0" sz="900">
                <a:solidFill>
                  <a:srgbClr val="808283"/>
                </a:solidFill>
                <a:latin typeface="Arial"/>
                <a:cs typeface="Arial"/>
              </a:rPr>
              <a:t>st.co.uk</a:t>
            </a:r>
            <a:r>
              <a:rPr dirty="0" sz="900" spc="5">
                <a:solidFill>
                  <a:srgbClr val="80828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808283"/>
                </a:solidFill>
                <a:latin typeface="Arial"/>
                <a:cs typeface="Arial"/>
              </a:rPr>
              <a:t>(C</a:t>
            </a:r>
            <a:r>
              <a:rPr dirty="0" sz="900">
                <a:solidFill>
                  <a:srgbClr val="9CA1A5"/>
                </a:solidFill>
                <a:latin typeface="Arial"/>
                <a:cs typeface="Arial"/>
              </a:rPr>
              <a:t>l</a:t>
            </a:r>
            <a:r>
              <a:rPr dirty="0" sz="900">
                <a:solidFill>
                  <a:srgbClr val="808283"/>
                </a:solidFill>
                <a:latin typeface="Arial"/>
                <a:cs typeface="Arial"/>
              </a:rPr>
              <a:t>are</a:t>
            </a:r>
            <a:r>
              <a:rPr dirty="0" sz="900" spc="10">
                <a:solidFill>
                  <a:srgbClr val="80828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808283"/>
                </a:solidFill>
                <a:latin typeface="Arial"/>
                <a:cs typeface="Arial"/>
              </a:rPr>
              <a:t>Rusbr</a:t>
            </a:r>
            <a:r>
              <a:rPr dirty="0" sz="900">
                <a:solidFill>
                  <a:srgbClr val="5B5D60"/>
                </a:solidFill>
                <a:latin typeface="Arial"/>
                <a:cs typeface="Arial"/>
              </a:rPr>
              <a:t>i</a:t>
            </a:r>
            <a:r>
              <a:rPr dirty="0" sz="900">
                <a:solidFill>
                  <a:srgbClr val="6E7479"/>
                </a:solidFill>
                <a:latin typeface="Arial"/>
                <a:cs typeface="Arial"/>
              </a:rPr>
              <a:t>dge</a:t>
            </a:r>
            <a:r>
              <a:rPr dirty="0" sz="900" spc="140">
                <a:solidFill>
                  <a:srgbClr val="6E7479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808283"/>
                </a:solidFill>
                <a:latin typeface="Arial"/>
                <a:cs typeface="Arial"/>
              </a:rPr>
              <a:t>©)</a:t>
            </a:r>
            <a:endParaRPr sz="900">
              <a:latin typeface="Arial"/>
              <a:cs typeface="Arial"/>
            </a:endParaRPr>
          </a:p>
        </p:txBody>
      </p:sp>
      <p:sp>
        <p:nvSpPr>
          <p:cNvPr id="109" name="object 109" descr=""/>
          <p:cNvSpPr/>
          <p:nvPr/>
        </p:nvSpPr>
        <p:spPr>
          <a:xfrm>
            <a:off x="6967885" y="5342021"/>
            <a:ext cx="6350" cy="130175"/>
          </a:xfrm>
          <a:custGeom>
            <a:avLst/>
            <a:gdLst/>
            <a:ahLst/>
            <a:cxnLst/>
            <a:rect l="l" t="t" r="r" b="b"/>
            <a:pathLst>
              <a:path w="6350" h="130175">
                <a:moveTo>
                  <a:pt x="6102" y="130176"/>
                </a:moveTo>
                <a:lnTo>
                  <a:pt x="0" y="130176"/>
                </a:lnTo>
                <a:lnTo>
                  <a:pt x="0" y="0"/>
                </a:lnTo>
                <a:lnTo>
                  <a:pt x="6102" y="0"/>
                </a:lnTo>
                <a:lnTo>
                  <a:pt x="6102" y="130176"/>
                </a:lnTo>
                <a:close/>
              </a:path>
            </a:pathLst>
          </a:custGeom>
          <a:solidFill>
            <a:srgbClr val="E8E9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 descr=""/>
          <p:cNvSpPr/>
          <p:nvPr/>
        </p:nvSpPr>
        <p:spPr>
          <a:xfrm>
            <a:off x="6071486" y="6267207"/>
            <a:ext cx="3175" cy="130175"/>
          </a:xfrm>
          <a:custGeom>
            <a:avLst/>
            <a:gdLst/>
            <a:ahLst/>
            <a:cxnLst/>
            <a:rect l="l" t="t" r="r" b="b"/>
            <a:pathLst>
              <a:path w="3175" h="130175">
                <a:moveTo>
                  <a:pt x="3051" y="130176"/>
                </a:moveTo>
                <a:lnTo>
                  <a:pt x="0" y="130176"/>
                </a:lnTo>
                <a:lnTo>
                  <a:pt x="0" y="0"/>
                </a:lnTo>
                <a:lnTo>
                  <a:pt x="3051" y="0"/>
                </a:lnTo>
                <a:lnTo>
                  <a:pt x="3051" y="130176"/>
                </a:lnTo>
                <a:close/>
              </a:path>
            </a:pathLst>
          </a:custGeom>
          <a:solidFill>
            <a:srgbClr val="E8E9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 descr=""/>
          <p:cNvSpPr/>
          <p:nvPr/>
        </p:nvSpPr>
        <p:spPr>
          <a:xfrm>
            <a:off x="6362630" y="6267207"/>
            <a:ext cx="3175" cy="130175"/>
          </a:xfrm>
          <a:custGeom>
            <a:avLst/>
            <a:gdLst/>
            <a:ahLst/>
            <a:cxnLst/>
            <a:rect l="l" t="t" r="r" b="b"/>
            <a:pathLst>
              <a:path w="3175" h="130175">
                <a:moveTo>
                  <a:pt x="3051" y="130176"/>
                </a:moveTo>
                <a:lnTo>
                  <a:pt x="0" y="130176"/>
                </a:lnTo>
                <a:lnTo>
                  <a:pt x="0" y="0"/>
                </a:lnTo>
                <a:lnTo>
                  <a:pt x="3051" y="0"/>
                </a:lnTo>
                <a:lnTo>
                  <a:pt x="3051" y="130176"/>
                </a:lnTo>
                <a:close/>
              </a:path>
            </a:pathLst>
          </a:custGeom>
          <a:solidFill>
            <a:srgbClr val="E8E9ED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12" name="object 112" descr=""/>
          <p:cNvGraphicFramePr>
            <a:graphicFrameLocks noGrp="1"/>
          </p:cNvGraphicFramePr>
          <p:nvPr/>
        </p:nvGraphicFramePr>
        <p:xfrm>
          <a:off x="5697832" y="2059552"/>
          <a:ext cx="4006850" cy="4655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1970"/>
                <a:gridCol w="3381375"/>
              </a:tblGrid>
              <a:tr h="257683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 marR="317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900" spc="-65" b="1">
                          <a:solidFill>
                            <a:srgbClr val="671A3B"/>
                          </a:solidFill>
                          <a:latin typeface="Arial"/>
                          <a:cs typeface="Arial"/>
                        </a:rPr>
                        <a:t>Drug</a:t>
                      </a:r>
                      <a:r>
                        <a:rPr dirty="0" sz="900" spc="-40" b="1">
                          <a:solidFill>
                            <a:srgbClr val="671A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b="1">
                          <a:solidFill>
                            <a:srgbClr val="671A3B"/>
                          </a:solidFill>
                          <a:latin typeface="Arial"/>
                          <a:cs typeface="Arial"/>
                        </a:rPr>
                        <a:t>dosages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7975" marR="177165" indent="-212725">
                        <a:lnSpc>
                          <a:spcPct val="112200"/>
                        </a:lnSpc>
                        <a:spcBef>
                          <a:spcPts val="90"/>
                        </a:spcBef>
                        <a:buChar char="•"/>
                        <a:tabLst>
                          <a:tab pos="307975" algn="l"/>
                          <a:tab pos="310515" algn="l"/>
                        </a:tabLst>
                      </a:pPr>
                      <a:r>
                        <a:rPr dirty="0" sz="70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700" b="1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Acetazolamide</a:t>
                      </a:r>
                      <a:r>
                        <a:rPr dirty="0" sz="700" spc="175" b="1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see</a:t>
                      </a:r>
                      <a:r>
                        <a:rPr dirty="0" sz="750" spc="15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form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ulairyfor</a:t>
                      </a:r>
                      <a:r>
                        <a:rPr dirty="0" sz="750" spc="8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full</a:t>
                      </a:r>
                      <a:r>
                        <a:rPr dirty="0" sz="750" spc="6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deta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ls</a:t>
                      </a:r>
                      <a:r>
                        <a:rPr dirty="0" sz="750" spc="-35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750" spc="10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contraindlications;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short</a:t>
                      </a:r>
                      <a:r>
                        <a:rPr dirty="0" sz="750" spc="6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term</a:t>
                      </a:r>
                      <a:r>
                        <a:rPr dirty="0" sz="750" spc="11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750" spc="3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2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only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 marL="310515" marR="3175" indent="-212090">
                        <a:lnSpc>
                          <a:spcPct val="100000"/>
                        </a:lnSpc>
                        <a:spcBef>
                          <a:spcPts val="204"/>
                        </a:spcBef>
                        <a:buFont typeface="Arial"/>
                        <a:buChar char="•"/>
                        <a:tabLst>
                          <a:tab pos="310515" algn="l"/>
                        </a:tabLst>
                      </a:pPr>
                      <a:r>
                        <a:rPr dirty="0" sz="700" b="1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Amantad</a:t>
                      </a:r>
                      <a:r>
                        <a:rPr dirty="0" sz="700" b="1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700" b="1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ne</a:t>
                      </a:r>
                      <a:r>
                        <a:rPr dirty="0" sz="700" spc="200" b="1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b="1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700" b="1">
                          <a:solidFill>
                            <a:srgbClr val="6E7479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700" b="1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Smg/kg</a:t>
                      </a:r>
                      <a:r>
                        <a:rPr dirty="0" sz="700" spc="-10" b="1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5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PO</a:t>
                      </a:r>
                      <a:r>
                        <a:rPr dirty="0" sz="750" spc="7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2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750" spc="-25">
                          <a:solidFill>
                            <a:srgbClr val="03030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 spc="-2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 marL="311150" marR="3175" indent="-215900">
                        <a:lnSpc>
                          <a:spcPct val="100000"/>
                        </a:lnSpc>
                        <a:spcBef>
                          <a:spcPts val="160"/>
                        </a:spcBef>
                        <a:buChar char="•"/>
                        <a:tabLst>
                          <a:tab pos="311150" algn="l"/>
                        </a:tabLst>
                      </a:pPr>
                      <a:r>
                        <a:rPr dirty="0" sz="75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Amltriptyllne</a:t>
                      </a:r>
                      <a:r>
                        <a:rPr dirty="0" sz="750" spc="65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750" spc="3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3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see</a:t>
                      </a:r>
                      <a:r>
                        <a:rPr dirty="0" sz="750" spc="75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formulary</a:t>
                      </a:r>
                      <a:r>
                        <a:rPr dirty="0" sz="750" spc="13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750" spc="14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details</a:t>
                      </a:r>
                      <a:r>
                        <a:rPr dirty="0" sz="750" spc="12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750" spc="4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contra</a:t>
                      </a:r>
                      <a:r>
                        <a:rPr dirty="0" sz="750" spc="-10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 spc="-1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ndications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 marL="306705" marR="3175" indent="-208279">
                        <a:lnSpc>
                          <a:spcPct val="100000"/>
                        </a:lnSpc>
                        <a:spcBef>
                          <a:spcPts val="135"/>
                        </a:spcBef>
                        <a:buClr>
                          <a:srgbClr val="181A1C"/>
                        </a:buClr>
                        <a:buFont typeface="Arial"/>
                        <a:buChar char="•"/>
                        <a:tabLst>
                          <a:tab pos="306705" algn="l"/>
                        </a:tabLst>
                      </a:pPr>
                      <a:r>
                        <a:rPr dirty="0" sz="700" b="1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Cimetidine</a:t>
                      </a:r>
                      <a:r>
                        <a:rPr dirty="0" sz="700" b="1">
                          <a:solidFill>
                            <a:srgbClr val="BFC3C3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S-7mg/kg</a:t>
                      </a:r>
                      <a:r>
                        <a:rPr dirty="0" sz="750" spc="6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5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PO</a:t>
                      </a:r>
                      <a:r>
                        <a:rPr dirty="0" sz="750" spc="8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2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750" spc="-25">
                          <a:solidFill>
                            <a:srgbClr val="03030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 spc="-2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 marL="306705" marR="123189" indent="-211454">
                        <a:lnSpc>
                          <a:spcPct val="113500"/>
                        </a:lnSpc>
                        <a:spcBef>
                          <a:spcPts val="60"/>
                        </a:spcBef>
                        <a:buClr>
                          <a:srgbClr val="181A1C"/>
                        </a:buClr>
                        <a:buFont typeface="Arial"/>
                        <a:buChar char="•"/>
                        <a:tabLst>
                          <a:tab pos="306705" algn="l"/>
                        </a:tabLst>
                      </a:pPr>
                      <a:r>
                        <a:rPr dirty="0" sz="700" b="1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Corticosteroids</a:t>
                      </a:r>
                      <a:r>
                        <a:rPr dirty="0" sz="700" spc="10" b="1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700" spc="8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Prednisolone</a:t>
                      </a:r>
                      <a:r>
                        <a:rPr dirty="0" sz="750" spc="11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dirty="0" sz="750" spc="2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methylprednisolone</a:t>
                      </a:r>
                      <a:r>
                        <a:rPr dirty="0" sz="750" spc="-6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2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0.Smg/ikg </a:t>
                      </a:r>
                      <a:r>
                        <a:rPr dirty="0" sz="750" spc="-25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PO</a:t>
                      </a:r>
                      <a:r>
                        <a:rPr dirty="0" sz="750" spc="50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750" spc="-10">
                          <a:solidFill>
                            <a:srgbClr val="03030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 spc="-1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750" spc="-114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then</a:t>
                      </a:r>
                      <a:r>
                        <a:rPr dirty="0" sz="750" spc="204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decrease</a:t>
                      </a:r>
                      <a:r>
                        <a:rPr dirty="0" sz="750" spc="7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750" spc="11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lowes</a:t>
                      </a:r>
                      <a:r>
                        <a:rPr dirty="0" sz="75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750" spc="9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possible</a:t>
                      </a:r>
                      <a:r>
                        <a:rPr dirty="0" sz="750" spc="7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2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ideall:y</a:t>
                      </a:r>
                      <a:r>
                        <a:rPr dirty="0" sz="750" spc="35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alterna</a:t>
                      </a:r>
                      <a:r>
                        <a:rPr dirty="0" sz="75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750" spc="-5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day</a:t>
                      </a:r>
                      <a:r>
                        <a:rPr dirty="0" sz="750" spc="1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dose</a:t>
                      </a:r>
                      <a:r>
                        <a:rPr dirty="0" sz="750" spc="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2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con</a:t>
                      </a:r>
                      <a:r>
                        <a:rPr dirty="0" sz="75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rols</a:t>
                      </a:r>
                      <a:r>
                        <a:rPr dirty="0" sz="750" spc="155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signs)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 marL="306705" indent="-210820">
                        <a:lnSpc>
                          <a:spcPts val="1140"/>
                        </a:lnSpc>
                        <a:buClr>
                          <a:srgbClr val="181A1C"/>
                        </a:buClr>
                        <a:buFont typeface="Arial"/>
                        <a:buChar char="•"/>
                        <a:tabLst>
                          <a:tab pos="306705" algn="l"/>
                          <a:tab pos="3343275" algn="l"/>
                        </a:tabLst>
                      </a:pPr>
                      <a:r>
                        <a:rPr dirty="0" sz="700" b="1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Gabapentin</a:t>
                      </a:r>
                      <a:r>
                        <a:rPr dirty="0" sz="700" spc="70" b="1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55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750" spc="55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0mg/</a:t>
                      </a:r>
                      <a:r>
                        <a:rPr dirty="0" sz="750" spc="55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kg</a:t>
                      </a:r>
                      <a:r>
                        <a:rPr dirty="0" sz="750" spc="-5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65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PO</a:t>
                      </a:r>
                      <a:r>
                        <a:rPr dirty="0" sz="75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3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BID</a:t>
                      </a:r>
                      <a:r>
                        <a:rPr dirty="0" sz="750" spc="-3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(can</a:t>
                      </a:r>
                      <a:r>
                        <a:rPr dirty="0" sz="750" spc="1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3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incr</a:t>
                      </a:r>
                      <a:r>
                        <a:rPr dirty="0" sz="750" spc="-30">
                          <a:solidFill>
                            <a:srgbClr val="9CA1A5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750" spc="-3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ease</a:t>
                      </a:r>
                      <a:r>
                        <a:rPr dirty="0" sz="750" spc="-4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dirty="0" sz="750" spc="40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750" spc="13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20mg/kg </a:t>
                      </a:r>
                      <a:r>
                        <a:rPr dirty="0" sz="750" spc="35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fl</a:t>
                      </a:r>
                      <a:r>
                        <a:rPr dirty="0" sz="750" spc="35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D)</a:t>
                      </a:r>
                      <a:r>
                        <a:rPr dirty="0" sz="75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050" spc="-50">
                          <a:solidFill>
                            <a:srgbClr val="80BDCF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310515" marR="3175" indent="-214629">
                        <a:lnSpc>
                          <a:spcPct val="100000"/>
                        </a:lnSpc>
                        <a:spcBef>
                          <a:spcPts val="95"/>
                        </a:spcBef>
                        <a:buFont typeface="Arial"/>
                        <a:buChar char="•"/>
                        <a:tabLst>
                          <a:tab pos="310515" algn="l"/>
                        </a:tabLst>
                      </a:pPr>
                      <a:r>
                        <a:rPr dirty="0" sz="700" b="1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Mema11tine</a:t>
                      </a:r>
                      <a:r>
                        <a:rPr dirty="0" sz="700" spc="100" b="1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2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see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formulary</a:t>
                      </a:r>
                      <a:r>
                        <a:rPr dirty="0" sz="750" spc="9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750" spc="13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fu</a:t>
                      </a:r>
                      <a:r>
                        <a:rPr dirty="0" sz="750">
                          <a:solidFill>
                            <a:srgbClr val="03030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750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750" spc="30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details</a:t>
                      </a:r>
                      <a:r>
                        <a:rPr dirty="0" sz="750" spc="2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750" spc="3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contraindications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 marL="307975" marR="156210" indent="-209550">
                        <a:lnSpc>
                          <a:spcPct val="109500"/>
                        </a:lnSpc>
                        <a:spcBef>
                          <a:spcPts val="100"/>
                        </a:spcBef>
                        <a:buChar char="•"/>
                        <a:tabLst>
                          <a:tab pos="307975" algn="l"/>
                          <a:tab pos="309880" algn="l"/>
                        </a:tabLst>
                      </a:pPr>
                      <a:r>
                        <a:rPr dirty="0" sz="75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750" spc="-45" b="1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NSAIDs</a:t>
                      </a:r>
                      <a:r>
                        <a:rPr dirty="0" sz="750" spc="90" b="1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(no</a:t>
                      </a:r>
                      <a:r>
                        <a:rPr dirty="0" sz="750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n-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ste</a:t>
                      </a:r>
                      <a:r>
                        <a:rPr dirty="0" sz="750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oida</a:t>
                      </a:r>
                      <a:r>
                        <a:rPr dirty="0" sz="750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750" spc="60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anti</a:t>
                      </a:r>
                      <a:r>
                        <a:rPr dirty="0" sz="750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75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750" spc="9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lammatory</a:t>
                      </a:r>
                      <a:r>
                        <a:rPr dirty="0" sz="750" spc="7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750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ugs)</a:t>
                      </a:r>
                      <a:r>
                        <a:rPr dirty="0" sz="750" spc="2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6E7479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750" spc="220">
                          <a:solidFill>
                            <a:srgbClr val="6E7479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ee</a:t>
                      </a:r>
                      <a:r>
                        <a:rPr dirty="0" sz="750" spc="3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oomipe</a:t>
                      </a:r>
                      <a:r>
                        <a:rPr dirty="0" sz="750" spc="-10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750" spc="-1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750" spc="-10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 spc="-1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um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750" spc="75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formulary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 marL="306705" marR="3175" indent="-208279">
                        <a:lnSpc>
                          <a:spcPct val="100000"/>
                        </a:lnSpc>
                        <a:spcBef>
                          <a:spcPts val="204"/>
                        </a:spcBef>
                        <a:buFont typeface="Arial"/>
                        <a:buChar char="•"/>
                        <a:tabLst>
                          <a:tab pos="306705" algn="l"/>
                        </a:tabLst>
                      </a:pPr>
                      <a:r>
                        <a:rPr dirty="0" sz="700" b="1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Omeprazole</a:t>
                      </a:r>
                      <a:r>
                        <a:rPr dirty="0" sz="700" spc="145" b="1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750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750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1.Smg/kg</a:t>
                      </a:r>
                      <a:r>
                        <a:rPr dirty="0" sz="750" spc="-3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5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PO</a:t>
                      </a:r>
                      <a:r>
                        <a:rPr dirty="0" sz="750" spc="9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2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S11D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 marL="307975" marR="316865" indent="-209550">
                        <a:lnSpc>
                          <a:spcPct val="112200"/>
                        </a:lnSpc>
                        <a:spcBef>
                          <a:spcPts val="45"/>
                        </a:spcBef>
                        <a:buChar char="•"/>
                        <a:tabLst>
                          <a:tab pos="307975" algn="l"/>
                          <a:tab pos="310515" algn="l"/>
                        </a:tabLst>
                      </a:pPr>
                      <a:r>
                        <a:rPr dirty="0" sz="70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700" b="1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Paracetamol</a:t>
                      </a:r>
                      <a:r>
                        <a:rPr dirty="0" sz="700" spc="35" b="1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10mg/kg</a:t>
                      </a:r>
                      <a:r>
                        <a:rPr dirty="0" sz="750" spc="2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750" spc="35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8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750" spc="-85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750" spc="-8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750" spc="-3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dirty="0" sz="750" spc="8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needed</a:t>
                      </a:r>
                      <a:r>
                        <a:rPr dirty="0" sz="750" spc="12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basi</a:t>
                      </a:r>
                      <a:r>
                        <a:rPr dirty="0" sz="750" spc="-1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750" spc="-35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dirty="0" sz="750" spc="3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750" spc="165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hree</a:t>
                      </a:r>
                      <a:r>
                        <a:rPr dirty="0" sz="750" spc="-35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times</a:t>
                      </a:r>
                      <a:r>
                        <a:rPr dirty="0" sz="750" spc="50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dirty="0" sz="750" spc="-10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 spc="-1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ly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 marL="310515" marR="3175" indent="-214629">
                        <a:lnSpc>
                          <a:spcPct val="100000"/>
                        </a:lnSpc>
                        <a:spcBef>
                          <a:spcPts val="209"/>
                        </a:spcBef>
                        <a:buFont typeface="Arial"/>
                        <a:buChar char="•"/>
                        <a:tabLst>
                          <a:tab pos="310515" algn="l"/>
                        </a:tabLst>
                      </a:pPr>
                      <a:r>
                        <a:rPr dirty="0" sz="700" b="1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Pregabalin</a:t>
                      </a:r>
                      <a:r>
                        <a:rPr dirty="0" sz="700" spc="15" b="1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5mg/kg</a:t>
                      </a:r>
                      <a:r>
                        <a:rPr dirty="0" sz="750" spc="1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65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PO</a:t>
                      </a:r>
                      <a:r>
                        <a:rPr dirty="0" sz="750" spc="-4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50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750" spc="-1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z="750" spc="-15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750" spc="55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dirty="0" sz="750" spc="17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25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TID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 marL="308610" marR="3175" indent="-210185">
                        <a:lnSpc>
                          <a:spcPct val="100000"/>
                        </a:lnSpc>
                        <a:spcBef>
                          <a:spcPts val="155"/>
                        </a:spcBef>
                        <a:buClr>
                          <a:srgbClr val="181A1C"/>
                        </a:buClr>
                        <a:buFont typeface="Arial"/>
                        <a:buChar char="•"/>
                        <a:tabLst>
                          <a:tab pos="308610" algn="l"/>
                        </a:tabLst>
                      </a:pPr>
                      <a:r>
                        <a:rPr dirty="0" sz="700" b="1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Topiramate</a:t>
                      </a:r>
                      <a:r>
                        <a:rPr dirty="0" sz="700" spc="160" b="1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l0mg/kg</a:t>
                      </a:r>
                      <a:r>
                        <a:rPr dirty="0" sz="750" spc="25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25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750" spc="-25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ID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50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93264">
                <a:tc gridSpan="2">
                  <a:txBody>
                    <a:bodyPr/>
                    <a:lstStyle/>
                    <a:p>
                      <a:pPr algn="just" marL="95885" marR="317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800" b="1">
                          <a:solidFill>
                            <a:srgbClr val="671A3B"/>
                          </a:solidFill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800" spc="25" b="1">
                          <a:solidFill>
                            <a:srgbClr val="671A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50" b="1">
                          <a:solidFill>
                            <a:srgbClr val="671A3B"/>
                          </a:solidFill>
                          <a:latin typeface="Arial"/>
                          <a:cs typeface="Arial"/>
                        </a:rPr>
                        <a:t>Po</a:t>
                      </a:r>
                      <a:r>
                        <a:rPr dirty="0" sz="700" spc="50" b="1">
                          <a:solidFill>
                            <a:srgbClr val="7C4B6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00" spc="50" b="1">
                          <a:solidFill>
                            <a:srgbClr val="671A3B"/>
                          </a:solidFill>
                          <a:latin typeface="Arial"/>
                          <a:cs typeface="Arial"/>
                        </a:rPr>
                        <a:t>nts</a:t>
                      </a:r>
                      <a:r>
                        <a:rPr dirty="0" sz="700" spc="15" b="1">
                          <a:solidFill>
                            <a:srgbClr val="671A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50" b="1">
                          <a:solidFill>
                            <a:srgbClr val="671A3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800" spc="-10" b="1">
                          <a:solidFill>
                            <a:srgbClr val="671A3B"/>
                          </a:solidFill>
                          <a:latin typeface="Arial"/>
                          <a:cs typeface="Arial"/>
                        </a:rPr>
                        <a:t> consider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just" marL="307975" marR="95250" indent="-212090">
                        <a:lnSpc>
                          <a:spcPct val="106500"/>
                        </a:lnSpc>
                        <a:spcBef>
                          <a:spcPts val="115"/>
                        </a:spcBef>
                        <a:buSzPct val="146666"/>
                        <a:buFont typeface="Arial"/>
                        <a:buChar char="•"/>
                        <a:tabLst>
                          <a:tab pos="307975" algn="l"/>
                          <a:tab pos="312420" algn="l"/>
                        </a:tabLst>
                      </a:pPr>
                      <a:r>
                        <a:rPr dirty="0" baseline="-14814" sz="1125">
                          <a:solidFill>
                            <a:srgbClr val="181A1C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None</a:t>
                      </a:r>
                      <a:r>
                        <a:rPr dirty="0" sz="750" spc="19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750" spc="229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drugs</a:t>
                      </a:r>
                      <a:r>
                        <a:rPr dirty="0" sz="750" spc="20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sted</a:t>
                      </a:r>
                      <a:r>
                        <a:rPr dirty="0" sz="750" spc="19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750" spc="15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75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icens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ed</a:t>
                      </a:r>
                      <a:r>
                        <a:rPr dirty="0" sz="750" spc="19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750" spc="35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veterinary</a:t>
                      </a:r>
                      <a:r>
                        <a:rPr dirty="0" sz="750" spc="22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med</a:t>
                      </a:r>
                      <a:r>
                        <a:rPr dirty="0" sz="75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icine</a:t>
                      </a:r>
                      <a:r>
                        <a:rPr dirty="0" sz="750" spc="14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(with</a:t>
                      </a:r>
                      <a:r>
                        <a:rPr dirty="0" sz="750" spc="204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excep</a:t>
                      </a:r>
                      <a:r>
                        <a:rPr dirty="0" sz="750">
                          <a:solidFill>
                            <a:srgbClr val="9CA1A5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tion</a:t>
                      </a:r>
                      <a:r>
                        <a:rPr dirty="0" sz="750" spc="17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2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750" spc="50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3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NSAIDs</a:t>
                      </a:r>
                      <a:r>
                        <a:rPr dirty="0" sz="750" spc="8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750" spc="6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cimetid</a:t>
                      </a:r>
                      <a:r>
                        <a:rPr dirty="0" sz="75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ne)</a:t>
                      </a:r>
                      <a:r>
                        <a:rPr dirty="0" sz="750">
                          <a:solidFill>
                            <a:srgbClr val="6E7479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dirty="0" sz="750" spc="95">
                          <a:solidFill>
                            <a:srgbClr val="6E74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750" spc="14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drug</a:t>
                      </a:r>
                      <a:r>
                        <a:rPr dirty="0" sz="750" spc="9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750" spc="1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icensed</a:t>
                      </a:r>
                      <a:r>
                        <a:rPr dirty="0" sz="750" spc="114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dirty="0" sz="750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dirty="0" sz="750" spc="9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750" spc="9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specific</a:t>
                      </a:r>
                      <a:r>
                        <a:rPr dirty="0" sz="750" spc="17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ndication</a:t>
                      </a:r>
                      <a:r>
                        <a:rPr dirty="0" sz="750" spc="114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750" spc="21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4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CM-</a:t>
                      </a:r>
                      <a:r>
                        <a:rPr dirty="0" sz="750" spc="-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750" spc="204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>
                          <a:solidFill>
                            <a:srgbClr val="2D3133"/>
                          </a:solidFill>
                          <a:latin typeface="Times New Roman"/>
                          <a:cs typeface="Times New Roman"/>
                        </a:rPr>
                        <a:t>SM</a:t>
                      </a:r>
                      <a:r>
                        <a:rPr dirty="0" sz="900" spc="-50">
                          <a:solidFill>
                            <a:srgbClr val="5B5D60"/>
                          </a:solidFill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dirty="0" sz="900" spc="-50">
                          <a:solidFill>
                            <a:srgbClr val="2D3133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900" spc="-50">
                          <a:solidFill>
                            <a:srgbClr val="5B5D60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900" spc="250">
                          <a:solidFill>
                            <a:srgbClr val="5B5D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50" spc="-1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Fo</a:t>
                      </a:r>
                      <a:r>
                        <a:rPr dirty="0" sz="750" spc="-10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750" spc="80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more</a:t>
                      </a:r>
                      <a:r>
                        <a:rPr dirty="0" sz="750" spc="-3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format</a:t>
                      </a:r>
                      <a:r>
                        <a:rPr dirty="0" sz="750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750" spc="25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regard</a:t>
                      </a:r>
                      <a:r>
                        <a:rPr dirty="0" sz="750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ng</a:t>
                      </a:r>
                      <a:r>
                        <a:rPr dirty="0" sz="750" spc="-2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dirty="0" sz="750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750" spc="-15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read</a:t>
                      </a:r>
                      <a:r>
                        <a:rPr dirty="0" sz="750" spc="4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heavy" sz="750" spc="-10">
                          <a:solidFill>
                            <a:srgbClr val="8A548C"/>
                          </a:solidFill>
                          <a:uFill>
                            <a:solidFill>
                              <a:srgbClr val="6E7479"/>
                            </a:solidFill>
                          </a:uFill>
                          <a:latin typeface="Arial"/>
                          <a:cs typeface="Arial"/>
                        </a:rPr>
                        <a:t>here</a:t>
                      </a:r>
                      <a:r>
                        <a:rPr dirty="0" sz="750" spc="-10">
                          <a:solidFill>
                            <a:srgbClr val="6E7479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 algn="just" marL="307340" marR="93345" indent="-212090">
                        <a:lnSpc>
                          <a:spcPct val="109500"/>
                        </a:lnSpc>
                        <a:spcBef>
                          <a:spcPts val="40"/>
                        </a:spcBef>
                        <a:buClr>
                          <a:srgbClr val="181A1C"/>
                        </a:buClr>
                        <a:buSzPct val="146666"/>
                        <a:buChar char="•"/>
                        <a:tabLst>
                          <a:tab pos="313690" algn="l"/>
                        </a:tabLst>
                      </a:pP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750" spc="155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effect</a:t>
                      </a:r>
                      <a:r>
                        <a:rPr dirty="0" sz="750" spc="21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750" spc="17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omepra</a:t>
                      </a:r>
                      <a:r>
                        <a:rPr dirty="0" sz="750">
                          <a:solidFill>
                            <a:srgbClr val="B1B1B3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zole</a:t>
                      </a:r>
                      <a:r>
                        <a:rPr dirty="0" sz="750" spc="14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750" spc="17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cimetidine</a:t>
                      </a:r>
                      <a:r>
                        <a:rPr dirty="0" sz="750" spc="22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750" spc="16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cerebro.sp</a:t>
                      </a:r>
                      <a:r>
                        <a:rPr dirty="0" sz="750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nal</a:t>
                      </a:r>
                      <a:r>
                        <a:rPr dirty="0" sz="750" spc="14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fluid</a:t>
                      </a:r>
                      <a:r>
                        <a:rPr dirty="0" sz="750" spc="12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production</a:t>
                      </a:r>
                      <a:r>
                        <a:rPr dirty="0" sz="750" spc="14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25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750" spc="50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50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750" spc="-3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u11pmven,</a:t>
                      </a:r>
                      <a:r>
                        <a:rPr dirty="0" sz="750" spc="13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750" spc="2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35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be11efit</a:t>
                      </a:r>
                      <a:r>
                        <a:rPr dirty="0" sz="750" spc="12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4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a11ecdotal</a:t>
                      </a:r>
                      <a:r>
                        <a:rPr dirty="0" sz="750" spc="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750" spc="-1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recently</a:t>
                      </a:r>
                      <a:r>
                        <a:rPr dirty="0" sz="750" spc="12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dispu</a:t>
                      </a:r>
                      <a:r>
                        <a:rPr dirty="0" sz="750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ed</a:t>
                      </a:r>
                      <a:r>
                        <a:rPr dirty="0" sz="750" spc="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750" spc="-45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sdentific</a:t>
                      </a:r>
                      <a:r>
                        <a:rPr dirty="0" sz="750" spc="8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articles</a:t>
                      </a:r>
                      <a:r>
                        <a:rPr dirty="0" sz="750" spc="-10">
                          <a:solidFill>
                            <a:srgbClr val="9CA1A5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750" spc="-10">
                          <a:solidFill>
                            <a:srgbClr val="6E7479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 algn="just" marL="311150" marR="97790" indent="-217170">
                        <a:lnSpc>
                          <a:spcPct val="114900"/>
                        </a:lnSpc>
                        <a:spcBef>
                          <a:spcPts val="75"/>
                        </a:spcBef>
                        <a:buClr>
                          <a:srgbClr val="181A1C"/>
                        </a:buClr>
                        <a:buSzPct val="166666"/>
                        <a:buFont typeface="Times New Roman"/>
                        <a:buChar char="•"/>
                        <a:tabLst>
                          <a:tab pos="313690" algn="l"/>
                        </a:tabLst>
                      </a:pP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Haematology</a:t>
                      </a:r>
                      <a:r>
                        <a:rPr dirty="0" sz="750" spc="229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750" spc="17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biochernistry</a:t>
                      </a:r>
                      <a:r>
                        <a:rPr dirty="0" sz="750" spc="21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shou</a:t>
                      </a:r>
                      <a:r>
                        <a:rPr dirty="0" sz="750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750" spc="135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750" spc="12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mon</a:t>
                      </a:r>
                      <a:r>
                        <a:rPr dirty="0" sz="750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tored</a:t>
                      </a:r>
                      <a:r>
                        <a:rPr dirty="0" sz="750" spc="13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75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750" spc="16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least</a:t>
                      </a:r>
                      <a:r>
                        <a:rPr dirty="0" sz="750" spc="13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every</a:t>
                      </a:r>
                      <a:r>
                        <a:rPr dirty="0" sz="750" spc="125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750" spc="12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r>
                        <a:rPr dirty="0" sz="750" spc="16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25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 spc="-25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	receiv</a:t>
                      </a:r>
                      <a:r>
                        <a:rPr dirty="0" sz="750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ng</a:t>
                      </a:r>
                      <a:r>
                        <a:rPr dirty="0" sz="750" spc="4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ong</a:t>
                      </a:r>
                      <a:r>
                        <a:rPr dirty="0" sz="750">
                          <a:solidFill>
                            <a:srgbClr val="6E7479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term</a:t>
                      </a:r>
                      <a:r>
                        <a:rPr dirty="0" sz="750" spc="14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medication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 algn="just" marL="311785" marR="108585" indent="-215900">
                        <a:lnSpc>
                          <a:spcPct val="109500"/>
                        </a:lnSpc>
                        <a:spcBef>
                          <a:spcPts val="95"/>
                        </a:spcBef>
                        <a:buClr>
                          <a:srgbClr val="181A1C"/>
                        </a:buClr>
                        <a:buSzPct val="146666"/>
                        <a:buChar char="•"/>
                        <a:tabLst>
                          <a:tab pos="313055" algn="l"/>
                        </a:tabLst>
                      </a:pP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750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ugs</a:t>
                      </a:r>
                      <a:r>
                        <a:rPr dirty="0" sz="750" spc="35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750" spc="13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given</a:t>
                      </a:r>
                      <a:r>
                        <a:rPr dirty="0" sz="750" spc="14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750" spc="145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2-4</a:t>
                      </a:r>
                      <a:r>
                        <a:rPr dirty="0" sz="750" spc="95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week</a:t>
                      </a:r>
                      <a:r>
                        <a:rPr dirty="0" sz="750" spc="14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tria</a:t>
                      </a:r>
                      <a:r>
                        <a:rPr dirty="0" sz="750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lr</a:t>
                      </a:r>
                      <a:r>
                        <a:rPr dirty="0" sz="750" spc="-55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750" spc="175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assess</a:t>
                      </a:r>
                      <a:r>
                        <a:rPr dirty="0" sz="750" spc="18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effec</a:t>
                      </a:r>
                      <a:r>
                        <a:rPr dirty="0" sz="750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750">
                          <a:solidFill>
                            <a:srgbClr val="6E747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veness</a:t>
                      </a:r>
                      <a:r>
                        <a:rPr dirty="0" sz="750" spc="105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except</a:t>
                      </a:r>
                      <a:r>
                        <a:rPr dirty="0" sz="750" spc="155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Amantad</a:t>
                      </a:r>
                      <a:r>
                        <a:rPr dirty="0" sz="750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ne</a:t>
                      </a:r>
                      <a:r>
                        <a:rPr dirty="0" sz="750" spc="14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dirty="0" sz="750" spc="1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	Memantidine</a:t>
                      </a:r>
                      <a:r>
                        <a:rPr dirty="0" sz="750" spc="18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1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and Amitripty</a:t>
                      </a:r>
                      <a:r>
                        <a:rPr dirty="0" sz="750" spc="10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750" spc="1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ine</a:t>
                      </a:r>
                      <a:r>
                        <a:rPr dirty="0" sz="750" spc="95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1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wh</a:t>
                      </a:r>
                      <a:r>
                        <a:rPr dirty="0" sz="750" spc="10">
                          <a:solidFill>
                            <a:srgbClr val="6E747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 spc="1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dirty="0" sz="750" spc="-1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1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may</a:t>
                      </a:r>
                      <a:r>
                        <a:rPr dirty="0" sz="750" spc="1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1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require</a:t>
                      </a:r>
                      <a:r>
                        <a:rPr dirty="0" sz="750" spc="-5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longer</a:t>
                      </a:r>
                      <a:r>
                        <a:rPr dirty="0" sz="750" spc="-10">
                          <a:solidFill>
                            <a:srgbClr val="808283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 algn="just" marL="307340" marR="95885" indent="-212090">
                        <a:lnSpc>
                          <a:spcPct val="113500"/>
                        </a:lnSpc>
                        <a:spcBef>
                          <a:spcPts val="60"/>
                        </a:spcBef>
                        <a:buSzPct val="153333"/>
                        <a:buChar char="•"/>
                        <a:tabLst>
                          <a:tab pos="307340" algn="l"/>
                          <a:tab pos="310515" algn="l"/>
                        </a:tabLst>
                      </a:pPr>
                      <a:r>
                        <a:rPr dirty="0" baseline="-11111" sz="1125">
                          <a:solidFill>
                            <a:srgbClr val="181A1C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drugs</a:t>
                      </a:r>
                      <a:r>
                        <a:rPr dirty="0" sz="750" spc="65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shou</a:t>
                      </a:r>
                      <a:r>
                        <a:rPr dirty="0" sz="750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75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750" spc="-5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only</a:t>
                      </a:r>
                      <a:r>
                        <a:rPr dirty="0" sz="750" spc="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be prescr</a:t>
                      </a:r>
                      <a:r>
                        <a:rPr dirty="0" sz="750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bed</a:t>
                      </a:r>
                      <a:r>
                        <a:rPr dirty="0" sz="750" spc="12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750" spc="6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750" spc="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veterinary</a:t>
                      </a:r>
                      <a:r>
                        <a:rPr dirty="0" sz="750" spc="24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su</a:t>
                      </a:r>
                      <a:r>
                        <a:rPr dirty="0" sz="750">
                          <a:solidFill>
                            <a:srgbClr val="5B5D6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geon</a:t>
                      </a:r>
                      <a:r>
                        <a:rPr dirty="0" sz="750" spc="8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who</a:t>
                      </a:r>
                      <a:r>
                        <a:rPr dirty="0" sz="750" spc="8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should</a:t>
                      </a:r>
                      <a:r>
                        <a:rPr dirty="0" sz="750" spc="6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refer</a:t>
                      </a:r>
                      <a:r>
                        <a:rPr dirty="0" sz="750" spc="85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25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750" spc="50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750" spc="-100">
                          <a:solidFill>
                            <a:srgbClr val="B1B1B3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750" spc="45">
                          <a:solidFill>
                            <a:srgbClr val="B1B1B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formul</a:t>
                      </a:r>
                      <a:r>
                        <a:rPr dirty="0" sz="750" spc="-10">
                          <a:solidFill>
                            <a:srgbClr val="B1B1B3"/>
                          </a:solidFill>
                          <a:latin typeface="Arial"/>
                          <a:cs typeface="Arial"/>
                        </a:rPr>
                        <a:t>'</a:t>
                      </a:r>
                      <a:r>
                        <a:rPr dirty="0" sz="750" spc="-1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750" spc="-10">
                          <a:solidFill>
                            <a:srgbClr val="9CA1A5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750" spc="-1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ry</a:t>
                      </a:r>
                      <a:r>
                        <a:rPr dirty="0" sz="750" spc="-4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750" spc="27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drng</a:t>
                      </a:r>
                      <a:r>
                        <a:rPr dirty="0" sz="750" spc="5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adverse</a:t>
                      </a:r>
                      <a:r>
                        <a:rPr dirty="0" sz="750" spc="15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efliects</a:t>
                      </a:r>
                      <a:r>
                        <a:rPr dirty="0" sz="750" spc="9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dirty="0" sz="750" spc="225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drug in</a:t>
                      </a:r>
                      <a:r>
                        <a:rPr dirty="0" sz="75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teraction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750" spc="-5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dirty="0" sz="750" spc="254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itra</a:t>
                      </a:r>
                      <a:r>
                        <a:rPr dirty="0" sz="750">
                          <a:solidFill>
                            <a:srgbClr val="181A1C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75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io11</a:t>
                      </a:r>
                      <a:r>
                        <a:rPr dirty="0" sz="75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750" spc="3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tapering</a:t>
                      </a:r>
                      <a:r>
                        <a:rPr dirty="0" sz="750" spc="500">
                          <a:solidFill>
                            <a:srgbClr val="4144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solidFill>
                            <a:srgbClr val="2D3133"/>
                          </a:solidFill>
                          <a:latin typeface="Arial"/>
                          <a:cs typeface="Arial"/>
                        </a:rPr>
                        <a:t>details.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13" name="object 113" descr=""/>
          <p:cNvSpPr txBox="1"/>
          <p:nvPr/>
        </p:nvSpPr>
        <p:spPr>
          <a:xfrm>
            <a:off x="10077268" y="6272783"/>
            <a:ext cx="1820545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70" b="1">
                <a:solidFill>
                  <a:srgbClr val="181A1C"/>
                </a:solidFill>
                <a:latin typeface="Arial"/>
                <a:cs typeface="Arial"/>
              </a:rPr>
              <a:t>IVC</a:t>
            </a:r>
            <a:r>
              <a:rPr dirty="0" sz="2100" spc="-185" b="1">
                <a:solidFill>
                  <a:srgbClr val="181A1C"/>
                </a:solidFill>
                <a:latin typeface="Arial"/>
                <a:cs typeface="Arial"/>
              </a:rPr>
              <a:t> </a:t>
            </a:r>
            <a:r>
              <a:rPr dirty="0" sz="2100" spc="-100" b="1">
                <a:solidFill>
                  <a:srgbClr val="030305"/>
                </a:solidFill>
                <a:latin typeface="Arial"/>
                <a:cs typeface="Arial"/>
              </a:rPr>
              <a:t>EVIDENSIA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28815" y="423163"/>
            <a:ext cx="1255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95">
                <a:latin typeface="Calibri"/>
                <a:cs typeface="Calibri"/>
              </a:rPr>
              <a:t>IV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ID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IA 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582346"/>
            <a:ext cx="2151380" cy="5638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500" spc="80"/>
              <a:t>Disposition</a:t>
            </a:r>
            <a:endParaRPr sz="3500"/>
          </a:p>
        </p:txBody>
      </p:sp>
      <p:sp>
        <p:nvSpPr>
          <p:cNvPr id="4" name="object 4" descr=""/>
          <p:cNvSpPr txBox="1"/>
          <p:nvPr/>
        </p:nvSpPr>
        <p:spPr>
          <a:xfrm>
            <a:off x="916939" y="1410716"/>
            <a:ext cx="5865495" cy="2299335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2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400" spc="-10">
                <a:latin typeface="Calibri"/>
                <a:cs typeface="Calibri"/>
              </a:rPr>
              <a:t>Anatomi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400" spc="-10">
                <a:latin typeface="Calibri"/>
                <a:cs typeface="Calibri"/>
              </a:rPr>
              <a:t>Vad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är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CM/SM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och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vad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orsakar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sjukdomarna?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400" spc="-10">
                <a:latin typeface="Calibri"/>
                <a:cs typeface="Calibri"/>
              </a:rPr>
              <a:t>Förekomst,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symtom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och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progression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400">
                <a:latin typeface="Calibri"/>
                <a:cs typeface="Calibri"/>
              </a:rPr>
              <a:t>Diagnostik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och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behandling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400" spc="-10">
                <a:latin typeface="Calibri"/>
                <a:cs typeface="Calibri"/>
              </a:rPr>
              <a:t>Screening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8929" y="1205742"/>
            <a:ext cx="4064548" cy="383441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41515" y="443156"/>
            <a:ext cx="1229995" cy="186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85"/>
              </a:lnSpc>
            </a:pPr>
            <a:r>
              <a:rPr dirty="0" sz="1200" spc="95">
                <a:latin typeface="Calibri"/>
                <a:cs typeface="Calibri"/>
              </a:rPr>
              <a:t>IV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ID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IA 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129" y="1455773"/>
            <a:ext cx="5659335" cy="340515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39666" y="1472758"/>
            <a:ext cx="4609843" cy="2959541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441521" y="4182364"/>
            <a:ext cx="305816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Calibri"/>
                <a:cs typeface="Calibri"/>
              </a:rPr>
              <a:t>BSAVA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Manual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of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Canine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and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Feline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Neurology,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4th</a:t>
            </a:r>
            <a:r>
              <a:rPr dirty="0" sz="1000" spc="-10">
                <a:latin typeface="Calibri"/>
                <a:cs typeface="Calibri"/>
              </a:rPr>
              <a:t> Edition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0832" y="300776"/>
            <a:ext cx="5528649" cy="985302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3126317" y="5290820"/>
            <a:ext cx="6542405" cy="565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indent="-285115">
              <a:lnSpc>
                <a:spcPts val="2125"/>
              </a:lnSpc>
              <a:spcBef>
                <a:spcPts val="100"/>
              </a:spcBef>
              <a:buFont typeface="Arial"/>
              <a:buChar char="►"/>
              <a:tabLst>
                <a:tab pos="297815" algn="l"/>
              </a:tabLst>
            </a:pPr>
            <a:r>
              <a:rPr dirty="0" sz="1800">
                <a:latin typeface="Calibri"/>
                <a:cs typeface="Calibri"/>
              </a:rPr>
              <a:t>80%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förbättrades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efter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operationen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(kvarstående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SM)</a:t>
            </a:r>
            <a:endParaRPr sz="1800">
              <a:latin typeface="Calibri"/>
              <a:cs typeface="Calibri"/>
            </a:endParaRPr>
          </a:p>
          <a:p>
            <a:pPr marL="297815" indent="-285115">
              <a:lnSpc>
                <a:spcPts val="2125"/>
              </a:lnSpc>
              <a:buFont typeface="Arial"/>
              <a:buChar char="►"/>
              <a:tabLst>
                <a:tab pos="297815" algn="l"/>
              </a:tabLst>
            </a:pPr>
            <a:r>
              <a:rPr dirty="0" sz="1800">
                <a:latin typeface="Calibri"/>
                <a:cs typeface="Calibri"/>
              </a:rPr>
              <a:t>47%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av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 som</a:t>
            </a:r>
            <a:r>
              <a:rPr dirty="0" sz="1800" spc="-10">
                <a:latin typeface="Calibri"/>
                <a:cs typeface="Calibri"/>
              </a:rPr>
              <a:t> förbättrades,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försämrades </a:t>
            </a:r>
            <a:r>
              <a:rPr dirty="0" sz="1800">
                <a:latin typeface="Calibri"/>
                <a:cs typeface="Calibri"/>
              </a:rPr>
              <a:t>sedan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efter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medel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1,3år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41515" y="443156"/>
            <a:ext cx="1229995" cy="186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85"/>
              </a:lnSpc>
            </a:pPr>
            <a:r>
              <a:rPr dirty="0" sz="1200" spc="95">
                <a:latin typeface="Calibri"/>
                <a:cs typeface="Calibri"/>
              </a:rPr>
              <a:t>IV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ID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IA 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0106" y="1982325"/>
            <a:ext cx="6733235" cy="233479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23300" y="1907857"/>
            <a:ext cx="2908300" cy="290829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0750" y="338929"/>
            <a:ext cx="6858000" cy="108585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802401" y="5135371"/>
            <a:ext cx="383730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Font typeface="Arial"/>
              <a:buChar char="►"/>
              <a:tabLst>
                <a:tab pos="297815" algn="l"/>
              </a:tabLst>
            </a:pPr>
            <a:r>
              <a:rPr dirty="0" sz="1800">
                <a:latin typeface="Calibri"/>
                <a:cs typeface="Calibri"/>
              </a:rPr>
              <a:t>81,8%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förbättrades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efter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operationen.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28815" y="423163"/>
            <a:ext cx="1255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95">
                <a:latin typeface="Calibri"/>
                <a:cs typeface="Calibri"/>
              </a:rPr>
              <a:t>IV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ID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IA 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26318" rIns="0" bIns="0" rtlCol="0" vert="horz">
            <a:spAutoFit/>
          </a:bodyPr>
          <a:lstStyle/>
          <a:p>
            <a:pPr marL="4147820">
              <a:lnSpc>
                <a:spcPct val="100000"/>
              </a:lnSpc>
              <a:spcBef>
                <a:spcPts val="110"/>
              </a:spcBef>
            </a:pPr>
            <a:r>
              <a:rPr dirty="0" spc="105"/>
              <a:t>Screening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28815" y="423163"/>
            <a:ext cx="1255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95">
                <a:latin typeface="Calibri"/>
                <a:cs typeface="Calibri"/>
              </a:rPr>
              <a:t>IV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ID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IA 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5346" y="1561039"/>
            <a:ext cx="7031586" cy="93133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26" y="927100"/>
            <a:ext cx="4863597" cy="419710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18637" y="3497980"/>
            <a:ext cx="7143220" cy="143877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91168" y="1014137"/>
            <a:ext cx="6433533" cy="14506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28815" y="423163"/>
            <a:ext cx="1255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95">
                <a:latin typeface="Calibri"/>
                <a:cs typeface="Calibri"/>
              </a:rPr>
              <a:t>IV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ID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IA 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924040" y="929639"/>
            <a:ext cx="4812665" cy="970280"/>
          </a:xfrm>
          <a:prstGeom prst="rect">
            <a:avLst/>
          </a:prstGeom>
        </p:spPr>
        <p:txBody>
          <a:bodyPr wrap="square" lIns="0" tIns="45719" rIns="0" bIns="0" rtlCol="0" vert="horz">
            <a:spAutoFit/>
          </a:bodyPr>
          <a:lstStyle/>
          <a:p>
            <a:pPr marL="241300" marR="5080" indent="-228600">
              <a:lnSpc>
                <a:spcPts val="1800"/>
              </a:lnSpc>
              <a:spcBef>
                <a:spcPts val="359"/>
              </a:spcBef>
              <a:buFont typeface="Arial"/>
              <a:buChar char="►"/>
              <a:tabLst>
                <a:tab pos="241300" algn="l"/>
              </a:tabLst>
            </a:pPr>
            <a:r>
              <a:rPr dirty="0" sz="1700">
                <a:latin typeface="Segoe UI"/>
                <a:cs typeface="Segoe UI"/>
              </a:rPr>
              <a:t>Förekomsten</a:t>
            </a:r>
            <a:r>
              <a:rPr dirty="0" sz="1700" spc="-45">
                <a:latin typeface="Segoe UI"/>
                <a:cs typeface="Segoe UI"/>
              </a:rPr>
              <a:t> </a:t>
            </a:r>
            <a:r>
              <a:rPr dirty="0" sz="1700">
                <a:latin typeface="Segoe UI"/>
                <a:cs typeface="Segoe UI"/>
              </a:rPr>
              <a:t>av</a:t>
            </a:r>
            <a:r>
              <a:rPr dirty="0" sz="1700" spc="-30">
                <a:latin typeface="Segoe UI"/>
                <a:cs typeface="Segoe UI"/>
              </a:rPr>
              <a:t> </a:t>
            </a:r>
            <a:r>
              <a:rPr dirty="0" sz="1700">
                <a:latin typeface="Segoe UI"/>
                <a:cs typeface="Segoe UI"/>
              </a:rPr>
              <a:t>en</a:t>
            </a:r>
            <a:r>
              <a:rPr dirty="0" sz="1700" spc="-30">
                <a:latin typeface="Segoe UI"/>
                <a:cs typeface="Segoe UI"/>
              </a:rPr>
              <a:t> </a:t>
            </a:r>
            <a:r>
              <a:rPr dirty="0" sz="1700">
                <a:latin typeface="Segoe UI"/>
                <a:cs typeface="Segoe UI"/>
              </a:rPr>
              <a:t>syrinx</a:t>
            </a:r>
            <a:r>
              <a:rPr dirty="0" sz="1700" spc="-35">
                <a:latin typeface="Segoe UI"/>
                <a:cs typeface="Segoe UI"/>
              </a:rPr>
              <a:t> </a:t>
            </a:r>
            <a:r>
              <a:rPr dirty="0" sz="1700">
                <a:latin typeface="Segoe UI"/>
                <a:cs typeface="Segoe UI"/>
              </a:rPr>
              <a:t>vid</a:t>
            </a:r>
            <a:r>
              <a:rPr dirty="0" sz="1700" spc="-30">
                <a:latin typeface="Segoe UI"/>
                <a:cs typeface="Segoe UI"/>
              </a:rPr>
              <a:t> </a:t>
            </a:r>
            <a:r>
              <a:rPr dirty="0" sz="1700">
                <a:latin typeface="Segoe UI"/>
                <a:cs typeface="Segoe UI"/>
              </a:rPr>
              <a:t>screening</a:t>
            </a:r>
            <a:r>
              <a:rPr dirty="0" sz="1700" spc="-30">
                <a:latin typeface="Segoe UI"/>
                <a:cs typeface="Segoe UI"/>
              </a:rPr>
              <a:t> </a:t>
            </a:r>
            <a:r>
              <a:rPr dirty="0" sz="1700" spc="-25">
                <a:latin typeface="Segoe UI"/>
                <a:cs typeface="Segoe UI"/>
              </a:rPr>
              <a:t>av </a:t>
            </a:r>
            <a:r>
              <a:rPr dirty="0" sz="1700">
                <a:latin typeface="Segoe UI"/>
                <a:cs typeface="Segoe UI"/>
              </a:rPr>
              <a:t>symtomfria</a:t>
            </a:r>
            <a:r>
              <a:rPr dirty="0" sz="1700" spc="-30">
                <a:latin typeface="Segoe UI"/>
                <a:cs typeface="Segoe UI"/>
              </a:rPr>
              <a:t> </a:t>
            </a:r>
            <a:r>
              <a:rPr dirty="0" sz="1700">
                <a:latin typeface="Segoe UI"/>
                <a:cs typeface="Segoe UI"/>
              </a:rPr>
              <a:t>hundar</a:t>
            </a:r>
            <a:r>
              <a:rPr dirty="0" sz="1700" spc="415">
                <a:latin typeface="Segoe UI"/>
                <a:cs typeface="Segoe UI"/>
              </a:rPr>
              <a:t> </a:t>
            </a:r>
            <a:r>
              <a:rPr dirty="0" sz="1700">
                <a:latin typeface="Segoe UI"/>
                <a:cs typeface="Segoe UI"/>
              </a:rPr>
              <a:t>är</a:t>
            </a:r>
            <a:r>
              <a:rPr dirty="0" sz="1700" spc="-30">
                <a:latin typeface="Segoe UI"/>
                <a:cs typeface="Segoe UI"/>
              </a:rPr>
              <a:t> </a:t>
            </a:r>
            <a:r>
              <a:rPr dirty="0" sz="1700">
                <a:latin typeface="Segoe UI"/>
                <a:cs typeface="Segoe UI"/>
              </a:rPr>
              <a:t>den</a:t>
            </a:r>
            <a:r>
              <a:rPr dirty="0" sz="1700" spc="-25">
                <a:latin typeface="Segoe UI"/>
                <a:cs typeface="Segoe UI"/>
              </a:rPr>
              <a:t> </a:t>
            </a:r>
            <a:r>
              <a:rPr dirty="0" sz="1700">
                <a:latin typeface="Segoe UI"/>
                <a:cs typeface="Segoe UI"/>
              </a:rPr>
              <a:t>enda</a:t>
            </a:r>
            <a:r>
              <a:rPr dirty="0" sz="1700" spc="-30">
                <a:latin typeface="Segoe UI"/>
                <a:cs typeface="Segoe UI"/>
              </a:rPr>
              <a:t> </a:t>
            </a:r>
            <a:r>
              <a:rPr dirty="0" sz="1700">
                <a:latin typeface="Segoe UI"/>
                <a:cs typeface="Segoe UI"/>
              </a:rPr>
              <a:t>parameter</a:t>
            </a:r>
            <a:r>
              <a:rPr dirty="0" sz="1700" spc="-25">
                <a:latin typeface="Segoe UI"/>
                <a:cs typeface="Segoe UI"/>
              </a:rPr>
              <a:t> som </a:t>
            </a:r>
            <a:r>
              <a:rPr dirty="0" sz="1700">
                <a:latin typeface="Segoe UI"/>
                <a:cs typeface="Segoe UI"/>
              </a:rPr>
              <a:t>signifikant</a:t>
            </a:r>
            <a:r>
              <a:rPr dirty="0" sz="1700" spc="-35">
                <a:latin typeface="Segoe UI"/>
                <a:cs typeface="Segoe UI"/>
              </a:rPr>
              <a:t> </a:t>
            </a:r>
            <a:r>
              <a:rPr dirty="0" sz="1700">
                <a:latin typeface="Segoe UI"/>
                <a:cs typeface="Segoe UI"/>
              </a:rPr>
              <a:t>associeras</a:t>
            </a:r>
            <a:r>
              <a:rPr dirty="0" sz="1700" spc="-10">
                <a:latin typeface="Segoe UI"/>
                <a:cs typeface="Segoe UI"/>
              </a:rPr>
              <a:t> </a:t>
            </a:r>
            <a:r>
              <a:rPr dirty="0" sz="1700">
                <a:latin typeface="Segoe UI"/>
                <a:cs typeface="Segoe UI"/>
              </a:rPr>
              <a:t>med</a:t>
            </a:r>
            <a:r>
              <a:rPr dirty="0" sz="1700" spc="-20">
                <a:latin typeface="Segoe UI"/>
                <a:cs typeface="Segoe UI"/>
              </a:rPr>
              <a:t> </a:t>
            </a:r>
            <a:r>
              <a:rPr dirty="0" sz="1700">
                <a:latin typeface="Segoe UI"/>
                <a:cs typeface="Segoe UI"/>
              </a:rPr>
              <a:t>utveckling</a:t>
            </a:r>
            <a:r>
              <a:rPr dirty="0" sz="1700" spc="-15">
                <a:latin typeface="Segoe UI"/>
                <a:cs typeface="Segoe UI"/>
              </a:rPr>
              <a:t> </a:t>
            </a:r>
            <a:r>
              <a:rPr dirty="0" sz="1700">
                <a:latin typeface="Segoe UI"/>
                <a:cs typeface="Segoe UI"/>
              </a:rPr>
              <a:t>av</a:t>
            </a:r>
            <a:r>
              <a:rPr dirty="0" sz="1700" spc="-15">
                <a:latin typeface="Segoe UI"/>
                <a:cs typeface="Segoe UI"/>
              </a:rPr>
              <a:t> </a:t>
            </a:r>
            <a:r>
              <a:rPr dirty="0" sz="1700" spc="-10">
                <a:latin typeface="Segoe UI"/>
                <a:cs typeface="Segoe UI"/>
              </a:rPr>
              <a:t>kliniska </a:t>
            </a:r>
            <a:r>
              <a:rPr dirty="0" sz="1700">
                <a:latin typeface="Segoe UI"/>
                <a:cs typeface="Segoe UI"/>
              </a:rPr>
              <a:t>symptom</a:t>
            </a:r>
            <a:r>
              <a:rPr dirty="0" sz="1700" spc="-40">
                <a:latin typeface="Segoe UI"/>
                <a:cs typeface="Segoe UI"/>
              </a:rPr>
              <a:t> </a:t>
            </a:r>
            <a:r>
              <a:rPr dirty="0" sz="1700">
                <a:latin typeface="Segoe UI"/>
                <a:cs typeface="Segoe UI"/>
              </a:rPr>
              <a:t>på</a:t>
            </a:r>
            <a:r>
              <a:rPr dirty="0" sz="1700" spc="-30">
                <a:latin typeface="Segoe UI"/>
                <a:cs typeface="Segoe UI"/>
              </a:rPr>
              <a:t> </a:t>
            </a:r>
            <a:r>
              <a:rPr dirty="0" sz="1700">
                <a:latin typeface="Segoe UI"/>
                <a:cs typeface="Segoe UI"/>
              </a:rPr>
              <a:t>SM</a:t>
            </a:r>
            <a:r>
              <a:rPr dirty="0" sz="1700" spc="-30">
                <a:latin typeface="Segoe UI"/>
                <a:cs typeface="Segoe UI"/>
              </a:rPr>
              <a:t> </a:t>
            </a:r>
            <a:r>
              <a:rPr dirty="0" sz="1700">
                <a:latin typeface="Segoe UI"/>
                <a:cs typeface="Segoe UI"/>
              </a:rPr>
              <a:t>senare</a:t>
            </a:r>
            <a:r>
              <a:rPr dirty="0" sz="1700" spc="-30">
                <a:latin typeface="Segoe UI"/>
                <a:cs typeface="Segoe UI"/>
              </a:rPr>
              <a:t> </a:t>
            </a:r>
            <a:r>
              <a:rPr dirty="0" sz="1700">
                <a:latin typeface="Segoe UI"/>
                <a:cs typeface="Segoe UI"/>
              </a:rPr>
              <a:t>i</a:t>
            </a:r>
            <a:r>
              <a:rPr dirty="0" sz="1700" spc="-25">
                <a:latin typeface="Segoe UI"/>
                <a:cs typeface="Segoe UI"/>
              </a:rPr>
              <a:t> </a:t>
            </a:r>
            <a:r>
              <a:rPr dirty="0" sz="1700">
                <a:latin typeface="Segoe UI"/>
                <a:cs typeface="Segoe UI"/>
              </a:rPr>
              <a:t>livet</a:t>
            </a:r>
            <a:r>
              <a:rPr dirty="0" sz="1700" spc="-25">
                <a:latin typeface="Segoe UI"/>
                <a:cs typeface="Segoe UI"/>
              </a:rPr>
              <a:t> </a:t>
            </a:r>
            <a:r>
              <a:rPr dirty="0" sz="1700">
                <a:latin typeface="Segoe UI"/>
                <a:cs typeface="Segoe UI"/>
              </a:rPr>
              <a:t>(7x</a:t>
            </a:r>
            <a:r>
              <a:rPr dirty="0" sz="1700" spc="-30">
                <a:latin typeface="Segoe UI"/>
                <a:cs typeface="Segoe UI"/>
              </a:rPr>
              <a:t> </a:t>
            </a:r>
            <a:r>
              <a:rPr dirty="0" sz="1700">
                <a:latin typeface="Segoe UI"/>
                <a:cs typeface="Segoe UI"/>
              </a:rPr>
              <a:t>högre</a:t>
            </a:r>
            <a:r>
              <a:rPr dirty="0" sz="1700" spc="-20">
                <a:latin typeface="Segoe UI"/>
                <a:cs typeface="Segoe UI"/>
              </a:rPr>
              <a:t> </a:t>
            </a:r>
            <a:r>
              <a:rPr dirty="0" sz="1700" spc="-10">
                <a:latin typeface="Segoe UI"/>
                <a:cs typeface="Segoe UI"/>
              </a:rPr>
              <a:t>risk).</a:t>
            </a:r>
            <a:endParaRPr sz="1700">
              <a:latin typeface="Segoe UI"/>
              <a:cs typeface="Segoe U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2110" y="878580"/>
            <a:ext cx="5515646" cy="132784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2110" y="2951714"/>
            <a:ext cx="5394198" cy="3718255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924040" y="3769867"/>
            <a:ext cx="4427220" cy="54102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241300" marR="5080" indent="-240029">
              <a:lnSpc>
                <a:spcPts val="1900"/>
              </a:lnSpc>
              <a:spcBef>
                <a:spcPts val="380"/>
              </a:spcBef>
              <a:buFont typeface="Arial"/>
              <a:buChar char="►"/>
              <a:tabLst>
                <a:tab pos="241300" algn="l"/>
              </a:tabLst>
            </a:pPr>
            <a:r>
              <a:rPr dirty="0" sz="1800">
                <a:latin typeface="Calibri"/>
                <a:cs typeface="Calibri"/>
              </a:rPr>
              <a:t>Symtomfria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CKCS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SM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får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användas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avel </a:t>
            </a:r>
            <a:r>
              <a:rPr dirty="0" sz="1800">
                <a:latin typeface="Calibri"/>
                <a:cs typeface="Calibri"/>
              </a:rPr>
              <a:t>enligt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BVA.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28815" y="423163"/>
            <a:ext cx="1255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95">
                <a:latin typeface="Calibri"/>
                <a:cs typeface="Calibri"/>
              </a:rPr>
              <a:t>IV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ID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IA 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5965" y="913607"/>
            <a:ext cx="8432799" cy="172719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1134" y="2856706"/>
            <a:ext cx="9638797" cy="261614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9530" y="0"/>
            <a:ext cx="4489269" cy="68194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28815" y="423163"/>
            <a:ext cx="1255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95">
                <a:latin typeface="Calibri"/>
                <a:cs typeface="Calibri"/>
              </a:rPr>
              <a:t>IV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ID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IA 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578611"/>
            <a:ext cx="41033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Screening</a:t>
            </a:r>
            <a:r>
              <a:rPr dirty="0" sz="3600" spc="-90"/>
              <a:t> </a:t>
            </a:r>
            <a:r>
              <a:rPr dirty="0" sz="3600" spc="-10"/>
              <a:t>Helsingborg</a:t>
            </a:r>
            <a:endParaRPr sz="3600"/>
          </a:p>
        </p:txBody>
      </p:sp>
      <p:sp>
        <p:nvSpPr>
          <p:cNvPr id="5" name="object 5" descr=""/>
          <p:cNvSpPr txBox="1"/>
          <p:nvPr/>
        </p:nvSpPr>
        <p:spPr>
          <a:xfrm>
            <a:off x="916939" y="1281175"/>
            <a:ext cx="4446270" cy="491172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500" spc="-20" b="1">
                <a:latin typeface="Calibri"/>
                <a:cs typeface="Calibri"/>
              </a:rPr>
              <a:t>Krav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Font typeface="Arial"/>
              <a:buChar char="►"/>
              <a:tabLst>
                <a:tab pos="240665" algn="l"/>
              </a:tabLst>
            </a:pPr>
            <a:r>
              <a:rPr dirty="0" sz="1500">
                <a:latin typeface="Calibri"/>
                <a:cs typeface="Calibri"/>
              </a:rPr>
              <a:t>Minst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1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år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gammal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05"/>
              </a:spcBef>
              <a:buFont typeface="Arial"/>
              <a:buChar char="►"/>
              <a:tabLst>
                <a:tab pos="240665" algn="l"/>
              </a:tabLst>
            </a:pPr>
            <a:r>
              <a:rPr dirty="0" sz="1500">
                <a:latin typeface="Calibri"/>
                <a:cs typeface="Calibri"/>
              </a:rPr>
              <a:t>Chipmärkt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eller </a:t>
            </a:r>
            <a:r>
              <a:rPr dirty="0" sz="1500" spc="-10">
                <a:latin typeface="Calibri"/>
                <a:cs typeface="Calibri"/>
              </a:rPr>
              <a:t>tatuerad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►"/>
            </a:pP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500" b="1">
                <a:latin typeface="Calibri"/>
                <a:cs typeface="Calibri"/>
              </a:rPr>
              <a:t>Kostnad</a:t>
            </a:r>
            <a:r>
              <a:rPr dirty="0" sz="1500" spc="-70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(narkos,</a:t>
            </a:r>
            <a:r>
              <a:rPr dirty="0" sz="1500" spc="-5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MRI-undersökning,</a:t>
            </a:r>
            <a:r>
              <a:rPr dirty="0" sz="1500" spc="-50" b="1">
                <a:latin typeface="Calibri"/>
                <a:cs typeface="Calibri"/>
              </a:rPr>
              <a:t> </a:t>
            </a:r>
            <a:r>
              <a:rPr dirty="0" sz="1500" spc="-10" b="1">
                <a:latin typeface="Calibri"/>
                <a:cs typeface="Calibri"/>
              </a:rPr>
              <a:t>avläsningskostnad)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84"/>
              </a:spcBef>
              <a:buFont typeface="Arial"/>
              <a:buChar char="►"/>
              <a:tabLst>
                <a:tab pos="240665" algn="l"/>
              </a:tabLst>
            </a:pPr>
            <a:r>
              <a:rPr dirty="0" sz="1500" spc="-10">
                <a:latin typeface="Calibri"/>
                <a:cs typeface="Calibri"/>
              </a:rPr>
              <a:t>9500kr/hund</a:t>
            </a:r>
            <a:endParaRPr sz="1500">
              <a:latin typeface="Calibri"/>
              <a:cs typeface="Calibri"/>
            </a:endParaRPr>
          </a:p>
          <a:p>
            <a:pPr marL="184150" marR="688975" indent="-171450">
              <a:lnSpc>
                <a:spcPct val="128000"/>
              </a:lnSpc>
              <a:buFont typeface="Arial"/>
              <a:buChar char="►"/>
              <a:tabLst>
                <a:tab pos="184150" algn="l"/>
                <a:tab pos="240665" algn="l"/>
              </a:tabLst>
            </a:pPr>
            <a:r>
              <a:rPr dirty="0" sz="1500">
                <a:latin typeface="Calibri"/>
                <a:cs typeface="Calibri"/>
              </a:rPr>
              <a:t>	</a:t>
            </a:r>
            <a:r>
              <a:rPr dirty="0" sz="1500">
                <a:latin typeface="Calibri"/>
                <a:cs typeface="Calibri"/>
              </a:rPr>
              <a:t>8000kr/hund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om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flera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från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samma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uppfödare </a:t>
            </a:r>
            <a:r>
              <a:rPr dirty="0" sz="1500">
                <a:latin typeface="Calibri"/>
                <a:cs typeface="Calibri"/>
              </a:rPr>
              <a:t>vid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samma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tillfälle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►"/>
            </a:pP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500" b="1">
                <a:latin typeface="Calibri"/>
                <a:cs typeface="Calibri"/>
              </a:rPr>
              <a:t>Tidsbokning</a:t>
            </a:r>
            <a:r>
              <a:rPr dirty="0" sz="1500" spc="-4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042-</a:t>
            </a:r>
            <a:r>
              <a:rPr dirty="0" sz="1500" spc="-10" b="1">
                <a:latin typeface="Calibri"/>
                <a:cs typeface="Calibri"/>
              </a:rPr>
              <a:t>168011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84"/>
              </a:spcBef>
              <a:buFont typeface="Arial"/>
              <a:buChar char="►"/>
              <a:tabLst>
                <a:tab pos="240665" algn="l"/>
              </a:tabLst>
            </a:pPr>
            <a:r>
              <a:rPr dirty="0" sz="1500" spc="-10">
                <a:latin typeface="Calibri"/>
                <a:cs typeface="Calibri"/>
              </a:rPr>
              <a:t>Informera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eventuellt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blåsljud/metall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00"/>
              </a:spcBef>
              <a:buFont typeface="Arial"/>
              <a:buChar char="►"/>
              <a:tabLst>
                <a:tab pos="240665" algn="l"/>
              </a:tabLst>
            </a:pPr>
            <a:r>
              <a:rPr dirty="0" sz="1500">
                <a:latin typeface="Calibri"/>
                <a:cs typeface="Calibri"/>
              </a:rPr>
              <a:t>Lämna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mailadress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(för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formulär/intyg)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05"/>
              </a:spcBef>
              <a:buFont typeface="Arial"/>
              <a:buChar char="►"/>
              <a:tabLst>
                <a:tab pos="240665" algn="l"/>
              </a:tabLst>
            </a:pPr>
            <a:r>
              <a:rPr dirty="0" sz="1500">
                <a:latin typeface="Calibri"/>
                <a:cs typeface="Calibri"/>
              </a:rPr>
              <a:t>17/10,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26/10,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14/11,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28/11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►"/>
            </a:pP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500" spc="-50" b="1">
                <a:latin typeface="Calibri"/>
                <a:cs typeface="Calibri"/>
              </a:rPr>
              <a:t>Ta</a:t>
            </a:r>
            <a:r>
              <a:rPr dirty="0" sz="1500" spc="-20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med</a:t>
            </a:r>
            <a:r>
              <a:rPr dirty="0" sz="1500" spc="-20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vid</a:t>
            </a:r>
            <a:r>
              <a:rPr dirty="0" sz="1500" spc="-20" b="1">
                <a:latin typeface="Calibri"/>
                <a:cs typeface="Calibri"/>
              </a:rPr>
              <a:t> besök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05"/>
              </a:spcBef>
              <a:buFont typeface="Arial"/>
              <a:buChar char="►"/>
              <a:tabLst>
                <a:tab pos="240665" algn="l"/>
              </a:tabLst>
            </a:pPr>
            <a:r>
              <a:rPr dirty="0" sz="1500">
                <a:latin typeface="Calibri"/>
                <a:cs typeface="Calibri"/>
              </a:rPr>
              <a:t>Utskrivet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och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ifyllt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formulär</a:t>
            </a:r>
            <a:r>
              <a:rPr dirty="0" sz="1500" spc="-10">
                <a:latin typeface="Calibri"/>
                <a:cs typeface="Calibri"/>
              </a:rPr>
              <a:t> (TEXTA)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05"/>
              </a:spcBef>
              <a:buFont typeface="Arial"/>
              <a:buChar char="►"/>
              <a:tabLst>
                <a:tab pos="240665" algn="l"/>
              </a:tabLst>
            </a:pPr>
            <a:r>
              <a:rPr dirty="0" sz="1500" spc="-10">
                <a:latin typeface="Calibri"/>
                <a:cs typeface="Calibri"/>
              </a:rPr>
              <a:t>Stamtavla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34950" y="423163"/>
            <a:ext cx="6705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06120">
              <a:lnSpc>
                <a:spcPct val="100000"/>
              </a:lnSpc>
              <a:spcBef>
                <a:spcPts val="100"/>
              </a:spcBef>
            </a:pPr>
            <a:r>
              <a:rPr dirty="0" sz="1200" spc="95">
                <a:latin typeface="Calibri"/>
                <a:cs typeface="Calibri"/>
              </a:rPr>
              <a:t>IV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ID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IA 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71450" y="137926"/>
            <a:ext cx="6832600" cy="2751455"/>
            <a:chOff x="171450" y="137926"/>
            <a:chExt cx="6832600" cy="275145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200" y="182377"/>
              <a:ext cx="6781800" cy="14859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03200" y="169677"/>
              <a:ext cx="6781800" cy="0"/>
            </a:xfrm>
            <a:custGeom>
              <a:avLst/>
              <a:gdLst/>
              <a:ahLst/>
              <a:cxnLst/>
              <a:rect l="l" t="t" r="r" b="b"/>
              <a:pathLst>
                <a:path w="6781800" h="0">
                  <a:moveTo>
                    <a:pt x="0" y="0"/>
                  </a:moveTo>
                  <a:lnTo>
                    <a:pt x="6781800" y="1"/>
                  </a:lnTo>
                </a:path>
              </a:pathLst>
            </a:custGeom>
            <a:ln w="38100">
              <a:solidFill>
                <a:srgbClr val="E84F3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90500" y="2857499"/>
              <a:ext cx="6781800" cy="0"/>
            </a:xfrm>
            <a:custGeom>
              <a:avLst/>
              <a:gdLst/>
              <a:ahLst/>
              <a:cxnLst/>
              <a:rect l="l" t="t" r="r" b="b"/>
              <a:pathLst>
                <a:path w="6781800" h="0">
                  <a:moveTo>
                    <a:pt x="0" y="0"/>
                  </a:moveTo>
                  <a:lnTo>
                    <a:pt x="6781800" y="1"/>
                  </a:lnTo>
                </a:path>
              </a:pathLst>
            </a:custGeom>
            <a:ln w="38100">
              <a:solidFill>
                <a:srgbClr val="E84F3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959600" y="156976"/>
              <a:ext cx="25400" cy="2700655"/>
            </a:xfrm>
            <a:custGeom>
              <a:avLst/>
              <a:gdLst/>
              <a:ahLst/>
              <a:cxnLst/>
              <a:rect l="l" t="t" r="r" b="b"/>
              <a:pathLst>
                <a:path w="25400" h="2700655">
                  <a:moveTo>
                    <a:pt x="0" y="2700523"/>
                  </a:moveTo>
                  <a:lnTo>
                    <a:pt x="25400" y="0"/>
                  </a:lnTo>
                </a:path>
              </a:pathLst>
            </a:custGeom>
            <a:ln w="38100">
              <a:solidFill>
                <a:srgbClr val="E84F3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00" y="2610613"/>
              <a:ext cx="5632450" cy="1270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095" y="1743024"/>
              <a:ext cx="6641837" cy="69981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90500" y="169676"/>
              <a:ext cx="25400" cy="2700655"/>
            </a:xfrm>
            <a:custGeom>
              <a:avLst/>
              <a:gdLst/>
              <a:ahLst/>
              <a:cxnLst/>
              <a:rect l="l" t="t" r="r" b="b"/>
              <a:pathLst>
                <a:path w="25400" h="2700655">
                  <a:moveTo>
                    <a:pt x="0" y="2700523"/>
                  </a:moveTo>
                  <a:lnTo>
                    <a:pt x="25400" y="0"/>
                  </a:lnTo>
                </a:path>
              </a:pathLst>
            </a:custGeom>
            <a:ln w="38100">
              <a:solidFill>
                <a:srgbClr val="E84F3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2100" y="3076967"/>
            <a:ext cx="6553200" cy="1130299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6700" y="4494790"/>
            <a:ext cx="6299200" cy="1904999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60383" y="3139297"/>
            <a:ext cx="4734659" cy="261343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3509" y="0"/>
            <a:ext cx="5888490" cy="68579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28815" y="423163"/>
            <a:ext cx="1255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95">
                <a:latin typeface="Calibri"/>
                <a:cs typeface="Calibri"/>
              </a:rPr>
              <a:t>IV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ID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IA 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66" y="0"/>
            <a:ext cx="6034623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5400" y="927100"/>
            <a:ext cx="5668004" cy="54609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28815" y="423163"/>
            <a:ext cx="1255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95">
                <a:latin typeface="Calibri"/>
                <a:cs typeface="Calibri"/>
              </a:rPr>
              <a:t>IV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ID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IA 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175650" cy="51339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28815" y="423163"/>
            <a:ext cx="1255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95">
                <a:latin typeface="Calibri"/>
                <a:cs typeface="Calibri"/>
              </a:rPr>
              <a:t>IV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ID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IA 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26318" rIns="0" bIns="0" rtlCol="0" vert="horz">
            <a:spAutoFit/>
          </a:bodyPr>
          <a:lstStyle/>
          <a:p>
            <a:pPr marL="4330700">
              <a:lnSpc>
                <a:spcPct val="100000"/>
              </a:lnSpc>
              <a:spcBef>
                <a:spcPts val="110"/>
              </a:spcBef>
            </a:pPr>
            <a:r>
              <a:rPr dirty="0" spc="110"/>
              <a:t>Anatomi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421027" y="1902941"/>
              <a:ext cx="0" cy="766445"/>
            </a:xfrm>
            <a:custGeom>
              <a:avLst/>
              <a:gdLst/>
              <a:ahLst/>
              <a:cxnLst/>
              <a:rect l="l" t="t" r="r" b="b"/>
              <a:pathLst>
                <a:path w="0" h="766444">
                  <a:moveTo>
                    <a:pt x="0" y="0"/>
                  </a:moveTo>
                  <a:lnTo>
                    <a:pt x="1" y="766118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88952" cy="685799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406385" y="1898865"/>
              <a:ext cx="55244" cy="437515"/>
            </a:xfrm>
            <a:custGeom>
              <a:avLst/>
              <a:gdLst/>
              <a:ahLst/>
              <a:cxnLst/>
              <a:rect l="l" t="t" r="r" b="b"/>
              <a:pathLst>
                <a:path w="55244" h="437514">
                  <a:moveTo>
                    <a:pt x="44538" y="109296"/>
                  </a:moveTo>
                  <a:lnTo>
                    <a:pt x="41135" y="104559"/>
                  </a:lnTo>
                  <a:lnTo>
                    <a:pt x="40347" y="104305"/>
                  </a:lnTo>
                  <a:lnTo>
                    <a:pt x="39014" y="102514"/>
                  </a:lnTo>
                  <a:lnTo>
                    <a:pt x="38468" y="101790"/>
                  </a:lnTo>
                  <a:lnTo>
                    <a:pt x="35991" y="99314"/>
                  </a:lnTo>
                  <a:lnTo>
                    <a:pt x="34467" y="98171"/>
                  </a:lnTo>
                  <a:lnTo>
                    <a:pt x="34467" y="95770"/>
                  </a:lnTo>
                  <a:lnTo>
                    <a:pt x="34467" y="86283"/>
                  </a:lnTo>
                  <a:lnTo>
                    <a:pt x="34467" y="77533"/>
                  </a:lnTo>
                  <a:lnTo>
                    <a:pt x="34467" y="75209"/>
                  </a:lnTo>
                  <a:lnTo>
                    <a:pt x="34467" y="74256"/>
                  </a:lnTo>
                  <a:lnTo>
                    <a:pt x="33883" y="72859"/>
                  </a:lnTo>
                  <a:lnTo>
                    <a:pt x="33159" y="71107"/>
                  </a:lnTo>
                  <a:lnTo>
                    <a:pt x="33070" y="99631"/>
                  </a:lnTo>
                  <a:lnTo>
                    <a:pt x="32004" y="98234"/>
                  </a:lnTo>
                  <a:lnTo>
                    <a:pt x="30594" y="97155"/>
                  </a:lnTo>
                  <a:lnTo>
                    <a:pt x="31991" y="98209"/>
                  </a:lnTo>
                  <a:lnTo>
                    <a:pt x="33070" y="99631"/>
                  </a:lnTo>
                  <a:lnTo>
                    <a:pt x="33070" y="71018"/>
                  </a:lnTo>
                  <a:lnTo>
                    <a:pt x="29108" y="67056"/>
                  </a:lnTo>
                  <a:lnTo>
                    <a:pt x="28778" y="65468"/>
                  </a:lnTo>
                  <a:lnTo>
                    <a:pt x="28651" y="65176"/>
                  </a:lnTo>
                  <a:lnTo>
                    <a:pt x="28651" y="66700"/>
                  </a:lnTo>
                  <a:lnTo>
                    <a:pt x="28625" y="66573"/>
                  </a:lnTo>
                  <a:lnTo>
                    <a:pt x="28651" y="66700"/>
                  </a:lnTo>
                  <a:lnTo>
                    <a:pt x="28651" y="65176"/>
                  </a:lnTo>
                  <a:lnTo>
                    <a:pt x="28473" y="64744"/>
                  </a:lnTo>
                  <a:lnTo>
                    <a:pt x="28308" y="62941"/>
                  </a:lnTo>
                  <a:lnTo>
                    <a:pt x="28130" y="60934"/>
                  </a:lnTo>
                  <a:lnTo>
                    <a:pt x="28067" y="60223"/>
                  </a:lnTo>
                  <a:lnTo>
                    <a:pt x="27038" y="57759"/>
                  </a:lnTo>
                  <a:lnTo>
                    <a:pt x="25768" y="56286"/>
                  </a:lnTo>
                  <a:lnTo>
                    <a:pt x="25831" y="57099"/>
                  </a:lnTo>
                  <a:lnTo>
                    <a:pt x="25755" y="56273"/>
                  </a:lnTo>
                  <a:lnTo>
                    <a:pt x="25285" y="53784"/>
                  </a:lnTo>
                  <a:lnTo>
                    <a:pt x="24739" y="51968"/>
                  </a:lnTo>
                  <a:lnTo>
                    <a:pt x="24739" y="50228"/>
                  </a:lnTo>
                  <a:lnTo>
                    <a:pt x="24739" y="5549"/>
                  </a:lnTo>
                  <a:lnTo>
                    <a:pt x="22910" y="3721"/>
                  </a:lnTo>
                  <a:lnTo>
                    <a:pt x="22910" y="119113"/>
                  </a:lnTo>
                  <a:lnTo>
                    <a:pt x="21145" y="119113"/>
                  </a:lnTo>
                  <a:lnTo>
                    <a:pt x="20650" y="119113"/>
                  </a:lnTo>
                  <a:lnTo>
                    <a:pt x="20421" y="118579"/>
                  </a:lnTo>
                  <a:lnTo>
                    <a:pt x="19799" y="118110"/>
                  </a:lnTo>
                  <a:lnTo>
                    <a:pt x="19888" y="118262"/>
                  </a:lnTo>
                  <a:lnTo>
                    <a:pt x="20828" y="119519"/>
                  </a:lnTo>
                  <a:lnTo>
                    <a:pt x="19799" y="118148"/>
                  </a:lnTo>
                  <a:lnTo>
                    <a:pt x="19799" y="119799"/>
                  </a:lnTo>
                  <a:lnTo>
                    <a:pt x="19710" y="118046"/>
                  </a:lnTo>
                  <a:lnTo>
                    <a:pt x="19799" y="117767"/>
                  </a:lnTo>
                  <a:lnTo>
                    <a:pt x="19735" y="116967"/>
                  </a:lnTo>
                  <a:lnTo>
                    <a:pt x="19799" y="117106"/>
                  </a:lnTo>
                  <a:lnTo>
                    <a:pt x="19799" y="117767"/>
                  </a:lnTo>
                  <a:lnTo>
                    <a:pt x="19913" y="118110"/>
                  </a:lnTo>
                  <a:lnTo>
                    <a:pt x="20243" y="118224"/>
                  </a:lnTo>
                  <a:lnTo>
                    <a:pt x="19799" y="118071"/>
                  </a:lnTo>
                  <a:lnTo>
                    <a:pt x="20421" y="118579"/>
                  </a:lnTo>
                  <a:lnTo>
                    <a:pt x="20612" y="118579"/>
                  </a:lnTo>
                  <a:lnTo>
                    <a:pt x="21323" y="118579"/>
                  </a:lnTo>
                  <a:lnTo>
                    <a:pt x="22910" y="119113"/>
                  </a:lnTo>
                  <a:lnTo>
                    <a:pt x="22910" y="3721"/>
                  </a:lnTo>
                  <a:lnTo>
                    <a:pt x="19202" y="0"/>
                  </a:lnTo>
                  <a:lnTo>
                    <a:pt x="19011" y="0"/>
                  </a:lnTo>
                  <a:lnTo>
                    <a:pt x="19011" y="117106"/>
                  </a:lnTo>
                  <a:lnTo>
                    <a:pt x="18986" y="116967"/>
                  </a:lnTo>
                  <a:lnTo>
                    <a:pt x="19011" y="117106"/>
                  </a:lnTo>
                  <a:lnTo>
                    <a:pt x="19011" y="0"/>
                  </a:lnTo>
                  <a:lnTo>
                    <a:pt x="5537" y="0"/>
                  </a:lnTo>
                  <a:lnTo>
                    <a:pt x="0" y="5549"/>
                  </a:lnTo>
                  <a:lnTo>
                    <a:pt x="0" y="53822"/>
                  </a:lnTo>
                  <a:lnTo>
                    <a:pt x="520" y="57340"/>
                  </a:lnTo>
                  <a:lnTo>
                    <a:pt x="1231" y="59740"/>
                  </a:lnTo>
                  <a:lnTo>
                    <a:pt x="1714" y="65024"/>
                  </a:lnTo>
                  <a:lnTo>
                    <a:pt x="2743" y="67437"/>
                  </a:lnTo>
                  <a:lnTo>
                    <a:pt x="4000" y="68910"/>
                  </a:lnTo>
                  <a:lnTo>
                    <a:pt x="4953" y="72694"/>
                  </a:lnTo>
                  <a:lnTo>
                    <a:pt x="5029" y="72872"/>
                  </a:lnTo>
                  <a:lnTo>
                    <a:pt x="5029" y="76136"/>
                  </a:lnTo>
                  <a:lnTo>
                    <a:pt x="6337" y="79286"/>
                  </a:lnTo>
                  <a:lnTo>
                    <a:pt x="9715" y="82664"/>
                  </a:lnTo>
                  <a:lnTo>
                    <a:pt x="9715" y="108292"/>
                  </a:lnTo>
                  <a:lnTo>
                    <a:pt x="10579" y="110896"/>
                  </a:lnTo>
                  <a:lnTo>
                    <a:pt x="13271" y="114490"/>
                  </a:lnTo>
                  <a:lnTo>
                    <a:pt x="15760" y="116967"/>
                  </a:lnTo>
                  <a:lnTo>
                    <a:pt x="19329" y="119646"/>
                  </a:lnTo>
                  <a:lnTo>
                    <a:pt x="19634" y="120815"/>
                  </a:lnTo>
                  <a:lnTo>
                    <a:pt x="19799" y="121005"/>
                  </a:lnTo>
                  <a:lnTo>
                    <a:pt x="19799" y="122529"/>
                  </a:lnTo>
                  <a:lnTo>
                    <a:pt x="25336" y="128066"/>
                  </a:lnTo>
                  <a:lnTo>
                    <a:pt x="39001" y="128066"/>
                  </a:lnTo>
                  <a:lnTo>
                    <a:pt x="40716" y="126365"/>
                  </a:lnTo>
                  <a:lnTo>
                    <a:pt x="44538" y="122529"/>
                  </a:lnTo>
                  <a:lnTo>
                    <a:pt x="44538" y="120510"/>
                  </a:lnTo>
                  <a:lnTo>
                    <a:pt x="44538" y="114617"/>
                  </a:lnTo>
                  <a:lnTo>
                    <a:pt x="44538" y="114134"/>
                  </a:lnTo>
                  <a:lnTo>
                    <a:pt x="44538" y="112229"/>
                  </a:lnTo>
                  <a:lnTo>
                    <a:pt x="44538" y="109296"/>
                  </a:lnTo>
                  <a:close/>
                </a:path>
                <a:path w="55244" h="437514">
                  <a:moveTo>
                    <a:pt x="54978" y="298945"/>
                  </a:moveTo>
                  <a:lnTo>
                    <a:pt x="49441" y="293408"/>
                  </a:lnTo>
                  <a:lnTo>
                    <a:pt x="39598" y="293408"/>
                  </a:lnTo>
                  <a:lnTo>
                    <a:pt x="39458" y="292823"/>
                  </a:lnTo>
                  <a:lnTo>
                    <a:pt x="38862" y="290461"/>
                  </a:lnTo>
                  <a:lnTo>
                    <a:pt x="38785" y="290283"/>
                  </a:lnTo>
                  <a:lnTo>
                    <a:pt x="38785" y="287947"/>
                  </a:lnTo>
                  <a:lnTo>
                    <a:pt x="38785" y="212191"/>
                  </a:lnTo>
                  <a:lnTo>
                    <a:pt x="33248" y="206641"/>
                  </a:lnTo>
                  <a:lnTo>
                    <a:pt x="27978" y="206641"/>
                  </a:lnTo>
                  <a:lnTo>
                    <a:pt x="27978" y="204978"/>
                  </a:lnTo>
                  <a:lnTo>
                    <a:pt x="27978" y="198145"/>
                  </a:lnTo>
                  <a:lnTo>
                    <a:pt x="22707" y="192874"/>
                  </a:lnTo>
                  <a:lnTo>
                    <a:pt x="23888" y="192874"/>
                  </a:lnTo>
                  <a:lnTo>
                    <a:pt x="29425" y="187337"/>
                  </a:lnTo>
                  <a:lnTo>
                    <a:pt x="29425" y="180505"/>
                  </a:lnTo>
                  <a:lnTo>
                    <a:pt x="29425" y="173659"/>
                  </a:lnTo>
                  <a:lnTo>
                    <a:pt x="23888" y="168122"/>
                  </a:lnTo>
                  <a:lnTo>
                    <a:pt x="10210" y="168122"/>
                  </a:lnTo>
                  <a:lnTo>
                    <a:pt x="4673" y="173659"/>
                  </a:lnTo>
                  <a:lnTo>
                    <a:pt x="4673" y="187337"/>
                  </a:lnTo>
                  <a:lnTo>
                    <a:pt x="9944" y="192608"/>
                  </a:lnTo>
                  <a:lnTo>
                    <a:pt x="8775" y="192608"/>
                  </a:lnTo>
                  <a:lnTo>
                    <a:pt x="3238" y="198145"/>
                  </a:lnTo>
                  <a:lnTo>
                    <a:pt x="3238" y="211810"/>
                  </a:lnTo>
                  <a:lnTo>
                    <a:pt x="8775" y="217360"/>
                  </a:lnTo>
                  <a:lnTo>
                    <a:pt x="14033" y="217360"/>
                  </a:lnTo>
                  <a:lnTo>
                    <a:pt x="14033" y="292823"/>
                  </a:lnTo>
                  <a:lnTo>
                    <a:pt x="15036" y="297688"/>
                  </a:lnTo>
                  <a:lnTo>
                    <a:pt x="15341" y="298411"/>
                  </a:lnTo>
                  <a:lnTo>
                    <a:pt x="15519" y="300418"/>
                  </a:lnTo>
                  <a:lnTo>
                    <a:pt x="16471" y="304177"/>
                  </a:lnTo>
                  <a:lnTo>
                    <a:pt x="18046" y="307848"/>
                  </a:lnTo>
                  <a:lnTo>
                    <a:pt x="18161" y="308533"/>
                  </a:lnTo>
                  <a:lnTo>
                    <a:pt x="18897" y="311048"/>
                  </a:lnTo>
                  <a:lnTo>
                    <a:pt x="15252" y="311048"/>
                  </a:lnTo>
                  <a:lnTo>
                    <a:pt x="9715" y="316585"/>
                  </a:lnTo>
                  <a:lnTo>
                    <a:pt x="9715" y="330250"/>
                  </a:lnTo>
                  <a:lnTo>
                    <a:pt x="15252" y="335800"/>
                  </a:lnTo>
                  <a:lnTo>
                    <a:pt x="17868" y="335800"/>
                  </a:lnTo>
                  <a:lnTo>
                    <a:pt x="17792" y="336067"/>
                  </a:lnTo>
                  <a:lnTo>
                    <a:pt x="17284" y="339572"/>
                  </a:lnTo>
                  <a:lnTo>
                    <a:pt x="17272" y="344639"/>
                  </a:lnTo>
                  <a:lnTo>
                    <a:pt x="16713" y="346506"/>
                  </a:lnTo>
                  <a:lnTo>
                    <a:pt x="16344" y="348157"/>
                  </a:lnTo>
                  <a:lnTo>
                    <a:pt x="13982" y="351878"/>
                  </a:lnTo>
                  <a:lnTo>
                    <a:pt x="13309" y="354190"/>
                  </a:lnTo>
                  <a:lnTo>
                    <a:pt x="13309" y="358876"/>
                  </a:lnTo>
                  <a:lnTo>
                    <a:pt x="12293" y="362712"/>
                  </a:lnTo>
                  <a:lnTo>
                    <a:pt x="11874" y="365899"/>
                  </a:lnTo>
                  <a:lnTo>
                    <a:pt x="11874" y="431419"/>
                  </a:lnTo>
                  <a:lnTo>
                    <a:pt x="17411" y="436956"/>
                  </a:lnTo>
                  <a:lnTo>
                    <a:pt x="31089" y="436956"/>
                  </a:lnTo>
                  <a:lnTo>
                    <a:pt x="36626" y="431419"/>
                  </a:lnTo>
                  <a:lnTo>
                    <a:pt x="36626" y="424840"/>
                  </a:lnTo>
                  <a:lnTo>
                    <a:pt x="40043" y="424840"/>
                  </a:lnTo>
                  <a:lnTo>
                    <a:pt x="41249" y="423633"/>
                  </a:lnTo>
                  <a:lnTo>
                    <a:pt x="42964" y="423633"/>
                  </a:lnTo>
                  <a:lnTo>
                    <a:pt x="48501" y="418096"/>
                  </a:lnTo>
                  <a:lnTo>
                    <a:pt x="48501" y="414540"/>
                  </a:lnTo>
                  <a:lnTo>
                    <a:pt x="48412" y="407758"/>
                  </a:lnTo>
                  <a:lnTo>
                    <a:pt x="48501" y="407974"/>
                  </a:lnTo>
                  <a:lnTo>
                    <a:pt x="48501" y="327748"/>
                  </a:lnTo>
                  <a:lnTo>
                    <a:pt x="47612" y="326859"/>
                  </a:lnTo>
                  <a:lnTo>
                    <a:pt x="47955" y="325742"/>
                  </a:lnTo>
                  <a:lnTo>
                    <a:pt x="48412" y="324231"/>
                  </a:lnTo>
                  <a:lnTo>
                    <a:pt x="48475" y="323684"/>
                  </a:lnTo>
                  <a:lnTo>
                    <a:pt x="49517" y="321779"/>
                  </a:lnTo>
                  <a:lnTo>
                    <a:pt x="49657" y="321348"/>
                  </a:lnTo>
                  <a:lnTo>
                    <a:pt x="49720" y="321170"/>
                  </a:lnTo>
                  <a:lnTo>
                    <a:pt x="46786" y="321170"/>
                  </a:lnTo>
                  <a:lnTo>
                    <a:pt x="47790" y="320179"/>
                  </a:lnTo>
                  <a:lnTo>
                    <a:pt x="47790" y="319062"/>
                  </a:lnTo>
                  <a:lnTo>
                    <a:pt x="50419" y="319062"/>
                  </a:lnTo>
                  <a:lnTo>
                    <a:pt x="50698" y="318211"/>
                  </a:lnTo>
                  <a:lnTo>
                    <a:pt x="50901" y="317614"/>
                  </a:lnTo>
                  <a:lnTo>
                    <a:pt x="51028" y="316712"/>
                  </a:lnTo>
                  <a:lnTo>
                    <a:pt x="51054" y="316547"/>
                  </a:lnTo>
                  <a:lnTo>
                    <a:pt x="54978" y="312610"/>
                  </a:lnTo>
                  <a:lnTo>
                    <a:pt x="54978" y="309689"/>
                  </a:lnTo>
                  <a:lnTo>
                    <a:pt x="54978" y="308305"/>
                  </a:lnTo>
                  <a:lnTo>
                    <a:pt x="54978" y="305943"/>
                  </a:lnTo>
                  <a:lnTo>
                    <a:pt x="54978" y="302945"/>
                  </a:lnTo>
                  <a:lnTo>
                    <a:pt x="45986" y="302945"/>
                  </a:lnTo>
                  <a:lnTo>
                    <a:pt x="45986" y="403618"/>
                  </a:lnTo>
                  <a:lnTo>
                    <a:pt x="45986" y="404063"/>
                  </a:lnTo>
                  <a:lnTo>
                    <a:pt x="45923" y="403555"/>
                  </a:lnTo>
                  <a:lnTo>
                    <a:pt x="45986" y="302945"/>
                  </a:lnTo>
                  <a:lnTo>
                    <a:pt x="44221" y="302945"/>
                  </a:lnTo>
                  <a:lnTo>
                    <a:pt x="42316" y="301040"/>
                  </a:lnTo>
                  <a:lnTo>
                    <a:pt x="54978" y="301040"/>
                  </a:lnTo>
                  <a:lnTo>
                    <a:pt x="54978" y="299440"/>
                  </a:lnTo>
                  <a:lnTo>
                    <a:pt x="54978" y="298945"/>
                  </a:lnTo>
                  <a:close/>
                </a:path>
              </a:pathLst>
            </a:custGeom>
            <a:solidFill>
              <a:srgbClr val="4999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403502" y="2023071"/>
              <a:ext cx="39370" cy="734695"/>
            </a:xfrm>
            <a:custGeom>
              <a:avLst/>
              <a:gdLst/>
              <a:ahLst/>
              <a:cxnLst/>
              <a:rect l="l" t="t" r="r" b="b"/>
              <a:pathLst>
                <a:path w="39369" h="734694">
                  <a:moveTo>
                    <a:pt x="27266" y="635228"/>
                  </a:moveTo>
                  <a:lnTo>
                    <a:pt x="27165" y="635990"/>
                  </a:lnTo>
                  <a:lnTo>
                    <a:pt x="27266" y="635228"/>
                  </a:lnTo>
                  <a:close/>
                </a:path>
                <a:path w="39369" h="734694">
                  <a:moveTo>
                    <a:pt x="35547" y="329539"/>
                  </a:moveTo>
                  <a:lnTo>
                    <a:pt x="30010" y="324002"/>
                  </a:lnTo>
                  <a:lnTo>
                    <a:pt x="16332" y="324002"/>
                  </a:lnTo>
                  <a:lnTo>
                    <a:pt x="15621" y="324713"/>
                  </a:lnTo>
                  <a:lnTo>
                    <a:pt x="10934" y="324713"/>
                  </a:lnTo>
                  <a:lnTo>
                    <a:pt x="5397" y="330263"/>
                  </a:lnTo>
                  <a:lnTo>
                    <a:pt x="5397" y="605751"/>
                  </a:lnTo>
                  <a:lnTo>
                    <a:pt x="4114" y="613778"/>
                  </a:lnTo>
                  <a:lnTo>
                    <a:pt x="3962" y="615289"/>
                  </a:lnTo>
                  <a:lnTo>
                    <a:pt x="3619" y="624827"/>
                  </a:lnTo>
                  <a:lnTo>
                    <a:pt x="3695" y="624281"/>
                  </a:lnTo>
                  <a:lnTo>
                    <a:pt x="3606" y="625373"/>
                  </a:lnTo>
                  <a:lnTo>
                    <a:pt x="3619" y="624827"/>
                  </a:lnTo>
                  <a:lnTo>
                    <a:pt x="3556" y="625373"/>
                  </a:lnTo>
                  <a:lnTo>
                    <a:pt x="2616" y="632917"/>
                  </a:lnTo>
                  <a:lnTo>
                    <a:pt x="2514" y="708393"/>
                  </a:lnTo>
                  <a:lnTo>
                    <a:pt x="1955" y="709777"/>
                  </a:lnTo>
                  <a:lnTo>
                    <a:pt x="1079" y="714336"/>
                  </a:lnTo>
                  <a:lnTo>
                    <a:pt x="1003" y="714540"/>
                  </a:lnTo>
                  <a:lnTo>
                    <a:pt x="88" y="718972"/>
                  </a:lnTo>
                  <a:lnTo>
                    <a:pt x="0" y="728764"/>
                  </a:lnTo>
                  <a:lnTo>
                    <a:pt x="5537" y="734314"/>
                  </a:lnTo>
                  <a:lnTo>
                    <a:pt x="19202" y="734314"/>
                  </a:lnTo>
                  <a:lnTo>
                    <a:pt x="24752" y="728764"/>
                  </a:lnTo>
                  <a:lnTo>
                    <a:pt x="24752" y="724293"/>
                  </a:lnTo>
                  <a:lnTo>
                    <a:pt x="24752" y="721956"/>
                  </a:lnTo>
                  <a:lnTo>
                    <a:pt x="24828" y="721766"/>
                  </a:lnTo>
                  <a:lnTo>
                    <a:pt x="25311" y="719416"/>
                  </a:lnTo>
                  <a:lnTo>
                    <a:pt x="25400" y="718972"/>
                  </a:lnTo>
                  <a:lnTo>
                    <a:pt x="25831" y="716889"/>
                  </a:lnTo>
                  <a:lnTo>
                    <a:pt x="25831" y="716762"/>
                  </a:lnTo>
                  <a:lnTo>
                    <a:pt x="25768" y="716889"/>
                  </a:lnTo>
                  <a:lnTo>
                    <a:pt x="25831" y="714375"/>
                  </a:lnTo>
                  <a:lnTo>
                    <a:pt x="25831" y="716762"/>
                  </a:lnTo>
                  <a:lnTo>
                    <a:pt x="26377" y="715365"/>
                  </a:lnTo>
                  <a:lnTo>
                    <a:pt x="26568" y="714375"/>
                  </a:lnTo>
                  <a:lnTo>
                    <a:pt x="27025" y="712012"/>
                  </a:lnTo>
                  <a:lnTo>
                    <a:pt x="27266" y="710768"/>
                  </a:lnTo>
                  <a:lnTo>
                    <a:pt x="27266" y="706183"/>
                  </a:lnTo>
                  <a:lnTo>
                    <a:pt x="27165" y="635990"/>
                  </a:lnTo>
                  <a:lnTo>
                    <a:pt x="27266" y="634453"/>
                  </a:lnTo>
                  <a:lnTo>
                    <a:pt x="27266" y="635228"/>
                  </a:lnTo>
                  <a:lnTo>
                    <a:pt x="27368" y="634453"/>
                  </a:lnTo>
                  <a:lnTo>
                    <a:pt x="28244" y="627354"/>
                  </a:lnTo>
                  <a:lnTo>
                    <a:pt x="28371" y="625373"/>
                  </a:lnTo>
                  <a:lnTo>
                    <a:pt x="28409" y="624281"/>
                  </a:lnTo>
                  <a:lnTo>
                    <a:pt x="28638" y="617689"/>
                  </a:lnTo>
                  <a:lnTo>
                    <a:pt x="28676" y="616940"/>
                  </a:lnTo>
                  <a:lnTo>
                    <a:pt x="28790" y="616178"/>
                  </a:lnTo>
                  <a:lnTo>
                    <a:pt x="29997" y="608685"/>
                  </a:lnTo>
                  <a:lnTo>
                    <a:pt x="30149" y="606729"/>
                  </a:lnTo>
                  <a:lnTo>
                    <a:pt x="30149" y="604774"/>
                  </a:lnTo>
                  <a:lnTo>
                    <a:pt x="30149" y="348615"/>
                  </a:lnTo>
                  <a:lnTo>
                    <a:pt x="35547" y="343204"/>
                  </a:lnTo>
                  <a:lnTo>
                    <a:pt x="35547" y="336372"/>
                  </a:lnTo>
                  <a:lnTo>
                    <a:pt x="35547" y="329539"/>
                  </a:lnTo>
                  <a:close/>
                </a:path>
                <a:path w="39369" h="734694">
                  <a:moveTo>
                    <a:pt x="38785" y="5537"/>
                  </a:moveTo>
                  <a:lnTo>
                    <a:pt x="33248" y="0"/>
                  </a:lnTo>
                  <a:lnTo>
                    <a:pt x="19583" y="0"/>
                  </a:lnTo>
                  <a:lnTo>
                    <a:pt x="14033" y="5537"/>
                  </a:lnTo>
                  <a:lnTo>
                    <a:pt x="14033" y="19202"/>
                  </a:lnTo>
                  <a:lnTo>
                    <a:pt x="18897" y="24079"/>
                  </a:lnTo>
                  <a:lnTo>
                    <a:pt x="14033" y="28943"/>
                  </a:lnTo>
                  <a:lnTo>
                    <a:pt x="14033" y="31457"/>
                  </a:lnTo>
                  <a:lnTo>
                    <a:pt x="14033" y="35064"/>
                  </a:lnTo>
                  <a:lnTo>
                    <a:pt x="13322" y="35775"/>
                  </a:lnTo>
                  <a:lnTo>
                    <a:pt x="13322" y="49453"/>
                  </a:lnTo>
                  <a:lnTo>
                    <a:pt x="18859" y="54991"/>
                  </a:lnTo>
                  <a:lnTo>
                    <a:pt x="32524" y="54991"/>
                  </a:lnTo>
                  <a:lnTo>
                    <a:pt x="38061" y="49453"/>
                  </a:lnTo>
                  <a:lnTo>
                    <a:pt x="38061" y="45859"/>
                  </a:lnTo>
                  <a:lnTo>
                    <a:pt x="38785" y="45123"/>
                  </a:lnTo>
                  <a:lnTo>
                    <a:pt x="38785" y="28943"/>
                  </a:lnTo>
                  <a:lnTo>
                    <a:pt x="33921" y="24079"/>
                  </a:lnTo>
                  <a:lnTo>
                    <a:pt x="38785" y="19202"/>
                  </a:lnTo>
                  <a:lnTo>
                    <a:pt x="38785" y="12369"/>
                  </a:lnTo>
                  <a:lnTo>
                    <a:pt x="38785" y="5537"/>
                  </a:lnTo>
                  <a:close/>
                </a:path>
              </a:pathLst>
            </a:custGeom>
            <a:solidFill>
              <a:srgbClr val="3E8DA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15205" y="1264290"/>
              <a:ext cx="6541143" cy="36957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28815" y="423163"/>
            <a:ext cx="1255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95">
                <a:latin typeface="Calibri"/>
                <a:cs typeface="Calibri"/>
              </a:rPr>
              <a:t>IV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ID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IA 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578611"/>
            <a:ext cx="40271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Anatomi</a:t>
            </a:r>
            <a:r>
              <a:rPr dirty="0" sz="3600" spc="-70"/>
              <a:t> </a:t>
            </a:r>
            <a:r>
              <a:rPr dirty="0" sz="3600" spc="-10"/>
              <a:t>hjärna/skalle</a:t>
            </a:r>
            <a:endParaRPr sz="36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56174"/>
            <a:ext cx="7058546" cy="435562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674423" y="5138420"/>
            <a:ext cx="1476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i="1">
                <a:latin typeface="Calibri"/>
                <a:cs typeface="Calibri"/>
              </a:rPr>
              <a:t>Thomson</a:t>
            </a:r>
            <a:r>
              <a:rPr dirty="0" sz="1200" spc="-2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&amp;</a:t>
            </a:r>
            <a:r>
              <a:rPr dirty="0" sz="1200" spc="-1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Hahn,</a:t>
            </a:r>
            <a:r>
              <a:rPr dirty="0" sz="1200" spc="-10" i="1">
                <a:latin typeface="Calibri"/>
                <a:cs typeface="Calibri"/>
              </a:rPr>
              <a:t> </a:t>
            </a:r>
            <a:r>
              <a:rPr dirty="0" sz="1200" spc="-20" i="1">
                <a:latin typeface="Calibri"/>
                <a:cs typeface="Calibri"/>
              </a:rPr>
              <a:t>2012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581274" y="1678813"/>
            <a:ext cx="9439910" cy="3388360"/>
            <a:chOff x="2581274" y="1678813"/>
            <a:chExt cx="9439910" cy="338836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9350" y="1678813"/>
              <a:ext cx="5791645" cy="338804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813298" y="2984500"/>
              <a:ext cx="317500" cy="266700"/>
            </a:xfrm>
            <a:custGeom>
              <a:avLst/>
              <a:gdLst/>
              <a:ahLst/>
              <a:cxnLst/>
              <a:rect l="l" t="t" r="r" b="b"/>
              <a:pathLst>
                <a:path w="317500" h="266700">
                  <a:moveTo>
                    <a:pt x="158751" y="0"/>
                  </a:moveTo>
                  <a:lnTo>
                    <a:pt x="109860" y="52823"/>
                  </a:lnTo>
                  <a:lnTo>
                    <a:pt x="31443" y="52823"/>
                  </a:lnTo>
                  <a:lnTo>
                    <a:pt x="48892" y="118692"/>
                  </a:lnTo>
                  <a:lnTo>
                    <a:pt x="0" y="171516"/>
                  </a:lnTo>
                  <a:lnTo>
                    <a:pt x="70651" y="200831"/>
                  </a:lnTo>
                  <a:lnTo>
                    <a:pt x="88101" y="266701"/>
                  </a:lnTo>
                  <a:lnTo>
                    <a:pt x="158751" y="237385"/>
                  </a:lnTo>
                  <a:lnTo>
                    <a:pt x="229401" y="266701"/>
                  </a:lnTo>
                  <a:lnTo>
                    <a:pt x="246851" y="200831"/>
                  </a:lnTo>
                  <a:lnTo>
                    <a:pt x="317501" y="171516"/>
                  </a:lnTo>
                  <a:lnTo>
                    <a:pt x="268610" y="118692"/>
                  </a:lnTo>
                  <a:lnTo>
                    <a:pt x="286058" y="52823"/>
                  </a:lnTo>
                  <a:lnTo>
                    <a:pt x="207642" y="52823"/>
                  </a:lnTo>
                  <a:lnTo>
                    <a:pt x="158751" y="0"/>
                  </a:lnTo>
                  <a:close/>
                </a:path>
              </a:pathLst>
            </a:custGeom>
            <a:solidFill>
              <a:srgbClr val="E84F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813299" y="2984500"/>
              <a:ext cx="317500" cy="266700"/>
            </a:xfrm>
            <a:custGeom>
              <a:avLst/>
              <a:gdLst/>
              <a:ahLst/>
              <a:cxnLst/>
              <a:rect l="l" t="t" r="r" b="b"/>
              <a:pathLst>
                <a:path w="317500" h="266700">
                  <a:moveTo>
                    <a:pt x="0" y="171516"/>
                  </a:moveTo>
                  <a:lnTo>
                    <a:pt x="48892" y="118693"/>
                  </a:lnTo>
                  <a:lnTo>
                    <a:pt x="31443" y="52823"/>
                  </a:lnTo>
                  <a:lnTo>
                    <a:pt x="109859" y="52823"/>
                  </a:lnTo>
                  <a:lnTo>
                    <a:pt x="158750" y="0"/>
                  </a:lnTo>
                  <a:lnTo>
                    <a:pt x="207641" y="52823"/>
                  </a:lnTo>
                  <a:lnTo>
                    <a:pt x="286058" y="52823"/>
                  </a:lnTo>
                  <a:lnTo>
                    <a:pt x="268609" y="118693"/>
                  </a:lnTo>
                  <a:lnTo>
                    <a:pt x="317501" y="171516"/>
                  </a:lnTo>
                  <a:lnTo>
                    <a:pt x="246850" y="200831"/>
                  </a:lnTo>
                  <a:lnTo>
                    <a:pt x="229400" y="266701"/>
                  </a:lnTo>
                  <a:lnTo>
                    <a:pt x="158750" y="237386"/>
                  </a:lnTo>
                  <a:lnTo>
                    <a:pt x="88100" y="266701"/>
                  </a:lnTo>
                  <a:lnTo>
                    <a:pt x="70651" y="200831"/>
                  </a:lnTo>
                  <a:lnTo>
                    <a:pt x="0" y="171516"/>
                  </a:lnTo>
                  <a:close/>
                </a:path>
              </a:pathLst>
            </a:custGeom>
            <a:ln w="12700">
              <a:solidFill>
                <a:srgbClr val="274B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587623" y="2540000"/>
              <a:ext cx="317500" cy="266700"/>
            </a:xfrm>
            <a:custGeom>
              <a:avLst/>
              <a:gdLst/>
              <a:ahLst/>
              <a:cxnLst/>
              <a:rect l="l" t="t" r="r" b="b"/>
              <a:pathLst>
                <a:path w="317500" h="266700">
                  <a:moveTo>
                    <a:pt x="158751" y="0"/>
                  </a:moveTo>
                  <a:lnTo>
                    <a:pt x="109860" y="52823"/>
                  </a:lnTo>
                  <a:lnTo>
                    <a:pt x="31443" y="52823"/>
                  </a:lnTo>
                  <a:lnTo>
                    <a:pt x="48892" y="118692"/>
                  </a:lnTo>
                  <a:lnTo>
                    <a:pt x="0" y="171516"/>
                  </a:lnTo>
                  <a:lnTo>
                    <a:pt x="70651" y="200831"/>
                  </a:lnTo>
                  <a:lnTo>
                    <a:pt x="88101" y="266701"/>
                  </a:lnTo>
                  <a:lnTo>
                    <a:pt x="158751" y="237385"/>
                  </a:lnTo>
                  <a:lnTo>
                    <a:pt x="229401" y="266701"/>
                  </a:lnTo>
                  <a:lnTo>
                    <a:pt x="246851" y="200831"/>
                  </a:lnTo>
                  <a:lnTo>
                    <a:pt x="317501" y="171516"/>
                  </a:lnTo>
                  <a:lnTo>
                    <a:pt x="268610" y="118692"/>
                  </a:lnTo>
                  <a:lnTo>
                    <a:pt x="286058" y="52823"/>
                  </a:lnTo>
                  <a:lnTo>
                    <a:pt x="207642" y="52823"/>
                  </a:lnTo>
                  <a:lnTo>
                    <a:pt x="1587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587624" y="2540000"/>
              <a:ext cx="317500" cy="266700"/>
            </a:xfrm>
            <a:custGeom>
              <a:avLst/>
              <a:gdLst/>
              <a:ahLst/>
              <a:cxnLst/>
              <a:rect l="l" t="t" r="r" b="b"/>
              <a:pathLst>
                <a:path w="317500" h="266700">
                  <a:moveTo>
                    <a:pt x="0" y="171516"/>
                  </a:moveTo>
                  <a:lnTo>
                    <a:pt x="48892" y="118693"/>
                  </a:lnTo>
                  <a:lnTo>
                    <a:pt x="31443" y="52823"/>
                  </a:lnTo>
                  <a:lnTo>
                    <a:pt x="109859" y="52823"/>
                  </a:lnTo>
                  <a:lnTo>
                    <a:pt x="158750" y="0"/>
                  </a:lnTo>
                  <a:lnTo>
                    <a:pt x="207641" y="52823"/>
                  </a:lnTo>
                  <a:lnTo>
                    <a:pt x="286058" y="52823"/>
                  </a:lnTo>
                  <a:lnTo>
                    <a:pt x="268609" y="118693"/>
                  </a:lnTo>
                  <a:lnTo>
                    <a:pt x="317501" y="171516"/>
                  </a:lnTo>
                  <a:lnTo>
                    <a:pt x="246850" y="200831"/>
                  </a:lnTo>
                  <a:lnTo>
                    <a:pt x="229400" y="266701"/>
                  </a:lnTo>
                  <a:lnTo>
                    <a:pt x="158750" y="237386"/>
                  </a:lnTo>
                  <a:lnTo>
                    <a:pt x="88100" y="266701"/>
                  </a:lnTo>
                  <a:lnTo>
                    <a:pt x="70651" y="200831"/>
                  </a:lnTo>
                  <a:lnTo>
                    <a:pt x="0" y="171516"/>
                  </a:lnTo>
                  <a:close/>
                </a:path>
              </a:pathLst>
            </a:custGeom>
            <a:ln w="12700">
              <a:solidFill>
                <a:srgbClr val="274B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654548" y="3981450"/>
              <a:ext cx="317500" cy="266700"/>
            </a:xfrm>
            <a:custGeom>
              <a:avLst/>
              <a:gdLst/>
              <a:ahLst/>
              <a:cxnLst/>
              <a:rect l="l" t="t" r="r" b="b"/>
              <a:pathLst>
                <a:path w="317500" h="266700">
                  <a:moveTo>
                    <a:pt x="158751" y="0"/>
                  </a:moveTo>
                  <a:lnTo>
                    <a:pt x="109860" y="52823"/>
                  </a:lnTo>
                  <a:lnTo>
                    <a:pt x="31443" y="52823"/>
                  </a:lnTo>
                  <a:lnTo>
                    <a:pt x="48892" y="118692"/>
                  </a:lnTo>
                  <a:lnTo>
                    <a:pt x="0" y="171516"/>
                  </a:lnTo>
                  <a:lnTo>
                    <a:pt x="70651" y="200831"/>
                  </a:lnTo>
                  <a:lnTo>
                    <a:pt x="88101" y="266701"/>
                  </a:lnTo>
                  <a:lnTo>
                    <a:pt x="158751" y="237385"/>
                  </a:lnTo>
                  <a:lnTo>
                    <a:pt x="229401" y="266701"/>
                  </a:lnTo>
                  <a:lnTo>
                    <a:pt x="246851" y="200831"/>
                  </a:lnTo>
                  <a:lnTo>
                    <a:pt x="317502" y="171516"/>
                  </a:lnTo>
                  <a:lnTo>
                    <a:pt x="268610" y="118692"/>
                  </a:lnTo>
                  <a:lnTo>
                    <a:pt x="286058" y="52823"/>
                  </a:lnTo>
                  <a:lnTo>
                    <a:pt x="207642" y="52823"/>
                  </a:lnTo>
                  <a:lnTo>
                    <a:pt x="15875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654549" y="3981450"/>
              <a:ext cx="317500" cy="266700"/>
            </a:xfrm>
            <a:custGeom>
              <a:avLst/>
              <a:gdLst/>
              <a:ahLst/>
              <a:cxnLst/>
              <a:rect l="l" t="t" r="r" b="b"/>
              <a:pathLst>
                <a:path w="317500" h="266700">
                  <a:moveTo>
                    <a:pt x="0" y="171516"/>
                  </a:moveTo>
                  <a:lnTo>
                    <a:pt x="48892" y="118693"/>
                  </a:lnTo>
                  <a:lnTo>
                    <a:pt x="31443" y="52823"/>
                  </a:lnTo>
                  <a:lnTo>
                    <a:pt x="109859" y="52823"/>
                  </a:lnTo>
                  <a:lnTo>
                    <a:pt x="158750" y="0"/>
                  </a:lnTo>
                  <a:lnTo>
                    <a:pt x="207641" y="52823"/>
                  </a:lnTo>
                  <a:lnTo>
                    <a:pt x="286058" y="52823"/>
                  </a:lnTo>
                  <a:lnTo>
                    <a:pt x="268609" y="118693"/>
                  </a:lnTo>
                  <a:lnTo>
                    <a:pt x="317501" y="171516"/>
                  </a:lnTo>
                  <a:lnTo>
                    <a:pt x="246850" y="200831"/>
                  </a:lnTo>
                  <a:lnTo>
                    <a:pt x="229400" y="266701"/>
                  </a:lnTo>
                  <a:lnTo>
                    <a:pt x="158750" y="237386"/>
                  </a:lnTo>
                  <a:lnTo>
                    <a:pt x="88100" y="266701"/>
                  </a:lnTo>
                  <a:lnTo>
                    <a:pt x="70651" y="200831"/>
                  </a:lnTo>
                  <a:lnTo>
                    <a:pt x="0" y="171516"/>
                  </a:lnTo>
                  <a:close/>
                </a:path>
              </a:pathLst>
            </a:custGeom>
            <a:ln w="12700">
              <a:solidFill>
                <a:srgbClr val="274B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0540998" y="4114800"/>
              <a:ext cx="317500" cy="266700"/>
            </a:xfrm>
            <a:custGeom>
              <a:avLst/>
              <a:gdLst/>
              <a:ahLst/>
              <a:cxnLst/>
              <a:rect l="l" t="t" r="r" b="b"/>
              <a:pathLst>
                <a:path w="317500" h="266700">
                  <a:moveTo>
                    <a:pt x="158751" y="0"/>
                  </a:moveTo>
                  <a:lnTo>
                    <a:pt x="109860" y="52823"/>
                  </a:lnTo>
                  <a:lnTo>
                    <a:pt x="31442" y="52823"/>
                  </a:lnTo>
                  <a:lnTo>
                    <a:pt x="48892" y="118692"/>
                  </a:lnTo>
                  <a:lnTo>
                    <a:pt x="0" y="171516"/>
                  </a:lnTo>
                  <a:lnTo>
                    <a:pt x="70651" y="200831"/>
                  </a:lnTo>
                  <a:lnTo>
                    <a:pt x="88101" y="266701"/>
                  </a:lnTo>
                  <a:lnTo>
                    <a:pt x="158751" y="237385"/>
                  </a:lnTo>
                  <a:lnTo>
                    <a:pt x="229401" y="266701"/>
                  </a:lnTo>
                  <a:lnTo>
                    <a:pt x="246849" y="200831"/>
                  </a:lnTo>
                  <a:lnTo>
                    <a:pt x="317501" y="171516"/>
                  </a:lnTo>
                  <a:lnTo>
                    <a:pt x="268610" y="118692"/>
                  </a:lnTo>
                  <a:lnTo>
                    <a:pt x="286058" y="52823"/>
                  </a:lnTo>
                  <a:lnTo>
                    <a:pt x="207642" y="52823"/>
                  </a:lnTo>
                  <a:lnTo>
                    <a:pt x="158751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0540999" y="4114800"/>
              <a:ext cx="317500" cy="266700"/>
            </a:xfrm>
            <a:custGeom>
              <a:avLst/>
              <a:gdLst/>
              <a:ahLst/>
              <a:cxnLst/>
              <a:rect l="l" t="t" r="r" b="b"/>
              <a:pathLst>
                <a:path w="317500" h="266700">
                  <a:moveTo>
                    <a:pt x="0" y="171516"/>
                  </a:moveTo>
                  <a:lnTo>
                    <a:pt x="48892" y="118693"/>
                  </a:lnTo>
                  <a:lnTo>
                    <a:pt x="31443" y="52823"/>
                  </a:lnTo>
                  <a:lnTo>
                    <a:pt x="109859" y="52823"/>
                  </a:lnTo>
                  <a:lnTo>
                    <a:pt x="158750" y="0"/>
                  </a:lnTo>
                  <a:lnTo>
                    <a:pt x="207641" y="52823"/>
                  </a:lnTo>
                  <a:lnTo>
                    <a:pt x="286058" y="52823"/>
                  </a:lnTo>
                  <a:lnTo>
                    <a:pt x="268609" y="118693"/>
                  </a:lnTo>
                  <a:lnTo>
                    <a:pt x="317501" y="171516"/>
                  </a:lnTo>
                  <a:lnTo>
                    <a:pt x="246850" y="200831"/>
                  </a:lnTo>
                  <a:lnTo>
                    <a:pt x="229400" y="266701"/>
                  </a:lnTo>
                  <a:lnTo>
                    <a:pt x="158750" y="237386"/>
                  </a:lnTo>
                  <a:lnTo>
                    <a:pt x="88100" y="266701"/>
                  </a:lnTo>
                  <a:lnTo>
                    <a:pt x="70651" y="200831"/>
                  </a:lnTo>
                  <a:lnTo>
                    <a:pt x="0" y="171516"/>
                  </a:lnTo>
                  <a:close/>
                </a:path>
              </a:pathLst>
            </a:custGeom>
            <a:ln w="12700">
              <a:solidFill>
                <a:srgbClr val="274B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019423" y="3594100"/>
              <a:ext cx="317500" cy="266700"/>
            </a:xfrm>
            <a:custGeom>
              <a:avLst/>
              <a:gdLst/>
              <a:ahLst/>
              <a:cxnLst/>
              <a:rect l="l" t="t" r="r" b="b"/>
              <a:pathLst>
                <a:path w="317500" h="266700">
                  <a:moveTo>
                    <a:pt x="158751" y="0"/>
                  </a:moveTo>
                  <a:lnTo>
                    <a:pt x="109860" y="52823"/>
                  </a:lnTo>
                  <a:lnTo>
                    <a:pt x="31443" y="52823"/>
                  </a:lnTo>
                  <a:lnTo>
                    <a:pt x="48892" y="118692"/>
                  </a:lnTo>
                  <a:lnTo>
                    <a:pt x="0" y="171516"/>
                  </a:lnTo>
                  <a:lnTo>
                    <a:pt x="70651" y="200831"/>
                  </a:lnTo>
                  <a:lnTo>
                    <a:pt x="88101" y="266701"/>
                  </a:lnTo>
                  <a:lnTo>
                    <a:pt x="158751" y="237385"/>
                  </a:lnTo>
                  <a:lnTo>
                    <a:pt x="229401" y="266701"/>
                  </a:lnTo>
                  <a:lnTo>
                    <a:pt x="246851" y="200831"/>
                  </a:lnTo>
                  <a:lnTo>
                    <a:pt x="317501" y="171516"/>
                  </a:lnTo>
                  <a:lnTo>
                    <a:pt x="268610" y="118692"/>
                  </a:lnTo>
                  <a:lnTo>
                    <a:pt x="286058" y="52823"/>
                  </a:lnTo>
                  <a:lnTo>
                    <a:pt x="207642" y="52823"/>
                  </a:lnTo>
                  <a:lnTo>
                    <a:pt x="158751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019424" y="3594100"/>
              <a:ext cx="317500" cy="266700"/>
            </a:xfrm>
            <a:custGeom>
              <a:avLst/>
              <a:gdLst/>
              <a:ahLst/>
              <a:cxnLst/>
              <a:rect l="l" t="t" r="r" b="b"/>
              <a:pathLst>
                <a:path w="317500" h="266700">
                  <a:moveTo>
                    <a:pt x="0" y="171516"/>
                  </a:moveTo>
                  <a:lnTo>
                    <a:pt x="48892" y="118693"/>
                  </a:lnTo>
                  <a:lnTo>
                    <a:pt x="31443" y="52823"/>
                  </a:lnTo>
                  <a:lnTo>
                    <a:pt x="109859" y="52823"/>
                  </a:lnTo>
                  <a:lnTo>
                    <a:pt x="158750" y="0"/>
                  </a:lnTo>
                  <a:lnTo>
                    <a:pt x="207641" y="52823"/>
                  </a:lnTo>
                  <a:lnTo>
                    <a:pt x="286058" y="52823"/>
                  </a:lnTo>
                  <a:lnTo>
                    <a:pt x="268609" y="118693"/>
                  </a:lnTo>
                  <a:lnTo>
                    <a:pt x="317501" y="171516"/>
                  </a:lnTo>
                  <a:lnTo>
                    <a:pt x="246850" y="200831"/>
                  </a:lnTo>
                  <a:lnTo>
                    <a:pt x="229400" y="266701"/>
                  </a:lnTo>
                  <a:lnTo>
                    <a:pt x="158750" y="237386"/>
                  </a:lnTo>
                  <a:lnTo>
                    <a:pt x="88100" y="266701"/>
                  </a:lnTo>
                  <a:lnTo>
                    <a:pt x="70651" y="200831"/>
                  </a:lnTo>
                  <a:lnTo>
                    <a:pt x="0" y="171516"/>
                  </a:lnTo>
                  <a:close/>
                </a:path>
              </a:pathLst>
            </a:custGeom>
            <a:ln w="12700">
              <a:solidFill>
                <a:srgbClr val="274B2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28815" y="423163"/>
            <a:ext cx="1255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95">
                <a:latin typeface="Calibri"/>
                <a:cs typeface="Calibri"/>
              </a:rPr>
              <a:t>IV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ID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IA 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8828" y="633762"/>
            <a:ext cx="6834544" cy="55904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28815" y="423163"/>
            <a:ext cx="1255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95">
                <a:latin typeface="Calibri"/>
                <a:cs typeface="Calibri"/>
              </a:rPr>
              <a:t>IV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ID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IA 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26318" rIns="0" bIns="0" rtlCol="0" vert="horz">
            <a:spAutoFit/>
          </a:bodyPr>
          <a:lstStyle/>
          <a:p>
            <a:pPr marL="2994025">
              <a:lnSpc>
                <a:spcPct val="100000"/>
              </a:lnSpc>
              <a:spcBef>
                <a:spcPts val="110"/>
              </a:spcBef>
            </a:pPr>
            <a:r>
              <a:rPr dirty="0"/>
              <a:t>Vad</a:t>
            </a:r>
            <a:r>
              <a:rPr dirty="0" spc="120"/>
              <a:t> </a:t>
            </a:r>
            <a:r>
              <a:rPr dirty="0" spc="80"/>
              <a:t>är</a:t>
            </a:r>
            <a:r>
              <a:rPr dirty="0" spc="120"/>
              <a:t> </a:t>
            </a:r>
            <a:r>
              <a:rPr dirty="0" spc="105"/>
              <a:t>CM</a:t>
            </a:r>
            <a:r>
              <a:rPr dirty="0" spc="120"/>
              <a:t> </a:t>
            </a:r>
            <a:r>
              <a:rPr dirty="0" spc="100"/>
              <a:t>och</a:t>
            </a:r>
            <a:r>
              <a:rPr dirty="0" spc="120"/>
              <a:t> </a:t>
            </a:r>
            <a:r>
              <a:rPr dirty="0" spc="80"/>
              <a:t>SM?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28815" y="423163"/>
            <a:ext cx="1255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95">
                <a:latin typeface="Calibri"/>
                <a:cs typeface="Calibri"/>
              </a:rPr>
              <a:t>IV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ID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IA 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868171"/>
            <a:ext cx="377507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0">
                <a:latin typeface="Calibri"/>
                <a:cs typeface="Calibri"/>
              </a:rPr>
              <a:t>CM</a:t>
            </a:r>
            <a:r>
              <a:rPr dirty="0" sz="2400" spc="-40" b="0">
                <a:latin typeface="Calibri"/>
                <a:cs typeface="Calibri"/>
              </a:rPr>
              <a:t> </a:t>
            </a:r>
            <a:r>
              <a:rPr dirty="0" sz="2400" b="0">
                <a:latin typeface="Calibri"/>
                <a:cs typeface="Calibri"/>
              </a:rPr>
              <a:t>=</a:t>
            </a:r>
            <a:r>
              <a:rPr dirty="0" sz="2400" spc="-30" b="0">
                <a:latin typeface="Calibri"/>
                <a:cs typeface="Calibri"/>
              </a:rPr>
              <a:t> </a:t>
            </a:r>
            <a:r>
              <a:rPr dirty="0" sz="2400" b="0">
                <a:latin typeface="Calibri"/>
                <a:cs typeface="Calibri"/>
              </a:rPr>
              <a:t>Chiari</a:t>
            </a:r>
            <a:r>
              <a:rPr dirty="0" sz="2400" spc="-35" b="0">
                <a:latin typeface="Calibri"/>
                <a:cs typeface="Calibri"/>
              </a:rPr>
              <a:t> </a:t>
            </a:r>
            <a:r>
              <a:rPr dirty="0" sz="2400" b="0">
                <a:latin typeface="Calibri"/>
                <a:cs typeface="Calibri"/>
              </a:rPr>
              <a:t>Like</a:t>
            </a:r>
            <a:r>
              <a:rPr dirty="0" sz="2400" spc="-25" b="0">
                <a:latin typeface="Calibri"/>
                <a:cs typeface="Calibri"/>
              </a:rPr>
              <a:t> </a:t>
            </a:r>
            <a:r>
              <a:rPr dirty="0" sz="2400" spc="-10" b="0">
                <a:latin typeface="Calibri"/>
                <a:cs typeface="Calibri"/>
              </a:rPr>
              <a:t>Malformation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5244" rIns="0" bIns="0" rtlCol="0" vert="horz">
            <a:spAutoFit/>
          </a:bodyPr>
          <a:lstStyle/>
          <a:p>
            <a:pPr marL="926465" marR="189230">
              <a:lnSpc>
                <a:spcPct val="88300"/>
              </a:lnSpc>
              <a:spcBef>
                <a:spcPts val="434"/>
              </a:spcBef>
            </a:pPr>
            <a:r>
              <a:rPr dirty="0" spc="-10"/>
              <a:t>Utvecklingssjukdom</a:t>
            </a:r>
            <a:r>
              <a:rPr dirty="0" spc="-40"/>
              <a:t> </a:t>
            </a:r>
            <a:r>
              <a:rPr dirty="0"/>
              <a:t>som</a:t>
            </a:r>
            <a:r>
              <a:rPr dirty="0" spc="-25"/>
              <a:t> </a:t>
            </a:r>
            <a:r>
              <a:rPr dirty="0"/>
              <a:t>leder</a:t>
            </a:r>
            <a:r>
              <a:rPr dirty="0" spc="-25"/>
              <a:t> </a:t>
            </a:r>
            <a:r>
              <a:rPr dirty="0"/>
              <a:t>till</a:t>
            </a:r>
            <a:r>
              <a:rPr dirty="0" spc="-25"/>
              <a:t> </a:t>
            </a:r>
            <a:r>
              <a:rPr dirty="0"/>
              <a:t>missbildning</a:t>
            </a:r>
            <a:r>
              <a:rPr dirty="0" spc="-30"/>
              <a:t> </a:t>
            </a:r>
            <a:r>
              <a:rPr dirty="0"/>
              <a:t>av</a:t>
            </a:r>
            <a:r>
              <a:rPr dirty="0" spc="-20"/>
              <a:t> </a:t>
            </a:r>
            <a:r>
              <a:rPr dirty="0"/>
              <a:t>skallbenet</a:t>
            </a:r>
            <a:r>
              <a:rPr dirty="0" spc="-25"/>
              <a:t> och </a:t>
            </a:r>
            <a:r>
              <a:rPr dirty="0" spc="-10"/>
              <a:t>övergången</a:t>
            </a:r>
            <a:r>
              <a:rPr dirty="0" spc="-50"/>
              <a:t> </a:t>
            </a:r>
            <a:r>
              <a:rPr dirty="0"/>
              <a:t>mellan</a:t>
            </a:r>
            <a:r>
              <a:rPr dirty="0" spc="-40"/>
              <a:t> </a:t>
            </a:r>
            <a:r>
              <a:rPr dirty="0"/>
              <a:t>bakre</a:t>
            </a:r>
            <a:r>
              <a:rPr dirty="0" spc="-35"/>
              <a:t> </a:t>
            </a:r>
            <a:r>
              <a:rPr dirty="0"/>
              <a:t>skallen</a:t>
            </a:r>
            <a:r>
              <a:rPr dirty="0" spc="-35"/>
              <a:t> </a:t>
            </a:r>
            <a:r>
              <a:rPr dirty="0"/>
              <a:t>och</a:t>
            </a:r>
            <a:r>
              <a:rPr dirty="0" spc="-40"/>
              <a:t> </a:t>
            </a:r>
            <a:r>
              <a:rPr dirty="0" spc="-10"/>
              <a:t>halskotorna</a:t>
            </a:r>
            <a:r>
              <a:rPr dirty="0" spc="-40"/>
              <a:t> </a:t>
            </a:r>
            <a:r>
              <a:rPr dirty="0"/>
              <a:t>vilket</a:t>
            </a:r>
            <a:r>
              <a:rPr dirty="0" spc="-40"/>
              <a:t> </a:t>
            </a:r>
            <a:r>
              <a:rPr dirty="0"/>
              <a:t>leder</a:t>
            </a:r>
            <a:r>
              <a:rPr dirty="0" spc="-40"/>
              <a:t> </a:t>
            </a:r>
            <a:r>
              <a:rPr dirty="0"/>
              <a:t>till</a:t>
            </a:r>
            <a:r>
              <a:rPr dirty="0" spc="-40"/>
              <a:t> </a:t>
            </a:r>
            <a:r>
              <a:rPr dirty="0" spc="-10"/>
              <a:t>minskad </a:t>
            </a:r>
            <a:r>
              <a:rPr dirty="0"/>
              <a:t>volym</a:t>
            </a:r>
            <a:r>
              <a:rPr dirty="0" spc="-65"/>
              <a:t> </a:t>
            </a:r>
            <a:r>
              <a:rPr dirty="0"/>
              <a:t>i</a:t>
            </a:r>
            <a:r>
              <a:rPr dirty="0" spc="-55"/>
              <a:t> </a:t>
            </a:r>
            <a:r>
              <a:rPr dirty="0"/>
              <a:t>bakre</a:t>
            </a:r>
            <a:r>
              <a:rPr dirty="0" spc="-45"/>
              <a:t> </a:t>
            </a:r>
            <a:r>
              <a:rPr dirty="0"/>
              <a:t>skallgropen</a:t>
            </a:r>
            <a:r>
              <a:rPr dirty="0" spc="-50"/>
              <a:t> </a:t>
            </a:r>
            <a:r>
              <a:rPr dirty="0"/>
              <a:t>vilket</a:t>
            </a:r>
            <a:r>
              <a:rPr dirty="0" spc="-50"/>
              <a:t> </a:t>
            </a:r>
            <a:r>
              <a:rPr dirty="0"/>
              <a:t>ger</a:t>
            </a:r>
            <a:r>
              <a:rPr dirty="0" spc="-50"/>
              <a:t> </a:t>
            </a:r>
            <a:r>
              <a:rPr dirty="0"/>
              <a:t>herniering</a:t>
            </a:r>
            <a:r>
              <a:rPr dirty="0" spc="-55"/>
              <a:t> </a:t>
            </a:r>
            <a:r>
              <a:rPr dirty="0"/>
              <a:t>av</a:t>
            </a:r>
            <a:r>
              <a:rPr dirty="0" spc="-45"/>
              <a:t> </a:t>
            </a:r>
            <a:r>
              <a:rPr dirty="0" spc="-10"/>
              <a:t>lillhjärna/hjärnstam.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SM</a:t>
            </a:r>
            <a:r>
              <a:rPr dirty="0" spc="-15"/>
              <a:t> </a:t>
            </a:r>
            <a:r>
              <a:rPr dirty="0"/>
              <a:t>=</a:t>
            </a:r>
            <a:r>
              <a:rPr dirty="0" spc="-5"/>
              <a:t> </a:t>
            </a:r>
            <a:r>
              <a:rPr dirty="0" spc="-10"/>
              <a:t>Syringomyeli</a:t>
            </a:r>
          </a:p>
          <a:p>
            <a:pPr marL="926465">
              <a:lnSpc>
                <a:spcPct val="100000"/>
              </a:lnSpc>
              <a:spcBef>
                <a:spcPts val="720"/>
              </a:spcBef>
            </a:pPr>
            <a:r>
              <a:rPr dirty="0" spc="-20"/>
              <a:t>Vätska</a:t>
            </a:r>
            <a:r>
              <a:rPr dirty="0" spc="-65"/>
              <a:t> </a:t>
            </a:r>
            <a:r>
              <a:rPr dirty="0"/>
              <a:t>i</a:t>
            </a:r>
            <a:r>
              <a:rPr dirty="0" spc="-55"/>
              <a:t> </a:t>
            </a:r>
            <a:r>
              <a:rPr dirty="0"/>
              <a:t>ryggmärgen</a:t>
            </a:r>
            <a:r>
              <a:rPr dirty="0" spc="-50"/>
              <a:t> </a:t>
            </a:r>
            <a:r>
              <a:rPr dirty="0"/>
              <a:t>som</a:t>
            </a:r>
            <a:r>
              <a:rPr dirty="0" spc="-60"/>
              <a:t> </a:t>
            </a:r>
            <a:r>
              <a:rPr dirty="0"/>
              <a:t>uppstår</a:t>
            </a:r>
            <a:r>
              <a:rPr dirty="0" spc="-50"/>
              <a:t> </a:t>
            </a:r>
            <a:r>
              <a:rPr dirty="0"/>
              <a:t>sekundärt</a:t>
            </a:r>
            <a:r>
              <a:rPr dirty="0" spc="-55"/>
              <a:t> </a:t>
            </a:r>
            <a:r>
              <a:rPr dirty="0"/>
              <a:t>till</a:t>
            </a:r>
            <a:r>
              <a:rPr dirty="0" spc="-55"/>
              <a:t> </a:t>
            </a:r>
            <a:r>
              <a:rPr dirty="0"/>
              <a:t>stört</a:t>
            </a:r>
            <a:r>
              <a:rPr dirty="0" spc="-55"/>
              <a:t> </a:t>
            </a:r>
            <a:r>
              <a:rPr dirty="0" spc="-10"/>
              <a:t>ryggmärgsvätskeflöde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2043007" y="4244950"/>
            <a:ext cx="3393440" cy="2045335"/>
            <a:chOff x="2043007" y="4244950"/>
            <a:chExt cx="3393440" cy="204533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3007" y="4244950"/>
              <a:ext cx="3393215" cy="204501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00163" y="5101883"/>
              <a:ext cx="162039" cy="14162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0163" y="5582871"/>
              <a:ext cx="162039" cy="141629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6748204" y="4418231"/>
            <a:ext cx="2800350" cy="1638300"/>
            <a:chOff x="6748204" y="4418231"/>
            <a:chExt cx="2800350" cy="1638300"/>
          </a:xfrm>
        </p:grpSpPr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48204" y="4418231"/>
              <a:ext cx="2799816" cy="163786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18303" y="5609234"/>
              <a:ext cx="162039" cy="1416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28815" y="423163"/>
            <a:ext cx="1255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95">
                <a:latin typeface="Calibri"/>
                <a:cs typeface="Calibri"/>
              </a:rPr>
              <a:t>IV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ID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IA 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26318" rIns="0" bIns="0" rtlCol="0" vert="horz">
            <a:spAutoFit/>
          </a:bodyPr>
          <a:lstStyle/>
          <a:p>
            <a:pPr marL="4603750">
              <a:lnSpc>
                <a:spcPct val="100000"/>
              </a:lnSpc>
              <a:spcBef>
                <a:spcPts val="110"/>
              </a:spcBef>
            </a:pPr>
            <a:r>
              <a:rPr dirty="0" spc="100"/>
              <a:t>Orsak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2023-09-30T06:18:20Z</dcterms:created>
  <dcterms:modified xsi:type="dcterms:W3CDTF">2023-09-30T06:18:20Z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2023-09-29T00:00:00Z</vt:filetime>
  </property>
  <property fmtid="{D5CDD505-2E9C-101B-9397-08002B2CF9AE}" pid="3" name="LastSaved">
    <vt:filetime>2023-09-30T00:00:00Z</vt:filetime>
  </property>
  <property fmtid="{D5CDD505-2E9C-101B-9397-08002B2CF9AE}" pid="4" name="Producer">
    <vt:lpwstr>macOS Version 13.1 (bygge 22C65) Quartz PDFContext</vt:lpwstr>
  </property>
</Properties>
</file>