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57F290-9C91-FE0F-74A3-3382C875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73C014-A444-311E-DB3A-1441653D5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A65996-EDEC-6ADA-1E74-B89580FF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FE6EA3-EAF2-C46B-5B26-DAA5D510D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1F3E49-F31B-0873-967C-1225C18B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34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238A1-8438-3C9F-B848-F83B1264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ECDDA06-EE1A-6A65-737E-5794D84E2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6708B2-D0FC-3DC5-02F3-A0B73CFD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D9B58C-BE15-821D-71BF-844B980C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35EA80-2B90-3CF4-107C-BF1501489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96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F9A6CBB-2FA6-F500-B5B0-926A193E1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46837B-E61D-398A-0B36-EC8A15586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89220B-E0DC-FC83-704A-750A371B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21F7E9-E4E9-2A18-5BBD-D204CF35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4EA635-53CB-B7FA-9305-34CD7E2A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66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85C016-4CF7-E47A-52A2-8EDA8E97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D802AD-DF7E-A6A7-5A8A-341938B1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92267A-5980-D97C-C482-9E5421AF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CE5C08-AEAE-3568-C3AE-954E9BE0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63204C-0CD5-E199-DF77-CFEE8BA1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4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5697ED-413E-5487-F9DB-240B8A1D5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434F98-12A9-5CE3-92E4-0CAF77B2D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FC97E7-8C8E-D05E-3E0A-AB20161C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2003B6-DB22-DC9B-9746-37337DCE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D81AF-227F-2A93-DA65-1CFD8323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79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27E91-8DDC-189A-1D61-43E5F224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A8FB2F-E5ED-4012-A161-E39BDEED6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75259D-3215-8EBD-24B9-64C9DCF1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C949B6-41C4-F697-0663-7114DEBA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475D29-9C92-4CB6-B4A2-ECF312D5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FBDD01-C7D8-E756-E5B5-0D63544F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471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BBE744-A8AC-ADB6-4B81-B406C94B2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B0D4CB-356C-4F64-854C-35CDCEB5B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EC5838-FEE5-FF1F-102C-09BE83E3C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2F31CFF-53A1-F638-BEC8-4F0ED3209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F5C65DA-B8D2-A77A-F5EE-0C52E9C08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5E4A8F6-C832-3948-53D5-4A310B38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F831208-8F14-D1A0-9877-C9D8ACA3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29BC78F-0073-9CB0-CEC7-907AAE7C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47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7CF249-13EB-15CD-D16D-6362945F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3F7540-A610-7D87-B3C1-6760FC51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AA518F5-99BA-236A-4D4A-EE08841A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CAFC66D-C117-605F-0472-21B6C941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53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68FB8F3-9139-435D-98CF-42E46206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44394B-6FFF-94F0-D4EF-17F39E33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507224-5148-5757-6C73-FBCC61E0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84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9FAEA3-0DF5-34E5-B0F7-F1C08697D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A7C76E-B4A5-7207-CE71-0301BC256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1943E8-1EAE-FE6D-D1DC-9730CB29D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1598F4-D07C-4D0A-0716-33BA1ED8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CD2FCD-0A8C-5D13-4FED-6E6D1481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7E228C-97BF-D557-6FC5-04FC1DBD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37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4B7566-1D0F-7A9D-26FA-E32A4989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BB239B7-B26B-F74F-908D-9A3D5B193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0750AA-207E-7919-A1CD-3D358EF8D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A69D3-AEBA-6F3E-39FC-2C0E15DA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289B9C-9F2C-E520-C184-37CB86145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17BAE2-1E1A-5172-43B9-D284C490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2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BCC861C-81AE-E100-2D52-EA6D7ACA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6A224F-D3E9-36CB-0F3A-487835D87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4321F3-5FE0-0AAF-F7C7-B02908CE5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CC85-8C16-4E21-814F-70647C9EDE14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26712C-26A9-A951-5610-CF7DA5AB1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B3BCAF-82E6-4B7D-0A04-A260B341A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58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e.mobillos.dk/xdoc/315/cavalier_king_charles_spaniel_202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va.co.uk/canine-health-schemes/cmsm-schem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gweb.no/" TargetMode="External"/><Relationship Id="rId7" Type="http://schemas.openxmlformats.org/officeDocument/2006/relationships/hyperlink" Target="https://www.dogweb.no/hundedatabase/dog?id=eda725e8-85db-4c56-867a-9d58ee77cf28&amp;sunnhetLabel=heartExaminations" TargetMode="External"/><Relationship Id="rId2" Type="http://schemas.openxmlformats.org/officeDocument/2006/relationships/hyperlink" Target="http://www.hundeweb.d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lostus.kennelliitto.fi/frmKoira.aspx?RekNo=FI42123%2F14&amp;R=136&amp;fbclid=IwAR3qbwbr1id9VxLOHxDZ0t8J45frAaDq7xmQT4fLjPwarA3vhud8Ogq8FZ0" TargetMode="External"/><Relationship Id="rId5" Type="http://schemas.openxmlformats.org/officeDocument/2006/relationships/hyperlink" Target="https://www.hundeweb.dk/hundedatabase/hund?id=DK14663%2F2014&amp;sundhedLabel=oevrige&amp;sundhedTab=sundhed" TargetMode="External"/><Relationship Id="rId4" Type="http://schemas.openxmlformats.org/officeDocument/2006/relationships/hyperlink" Target="http://www.kennelliitto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ED3C6-D7BE-CA6F-9342-6F2E30F5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887"/>
          </a:xfrm>
        </p:spPr>
        <p:txBody>
          <a:bodyPr/>
          <a:lstStyle/>
          <a:p>
            <a:pPr algn="ctr"/>
            <a:r>
              <a:rPr lang="sv-SE" dirty="0"/>
              <a:t>MRI scanning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8D7626-B40E-A533-81D9-E1E174407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2"/>
            <a:ext cx="10515600" cy="5075951"/>
          </a:xfrm>
        </p:spPr>
        <p:txBody>
          <a:bodyPr/>
          <a:lstStyle/>
          <a:p>
            <a:r>
              <a:rPr lang="sv-SE" sz="2400" dirty="0">
                <a:effectLst/>
                <a:ea typeface="Calibri" panose="020F0502020204030204" pitchFamily="34" charset="0"/>
              </a:rPr>
              <a:t>Inget SKK hälsoprogram nivå 1 avseende SM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Registrering resultat från scanning sker i Cavaliersällskapets regi</a:t>
            </a:r>
          </a:p>
          <a:p>
            <a:r>
              <a:rPr lang="sv-SE" sz="2400" dirty="0">
                <a:ea typeface="Calibri" panose="020F0502020204030204" pitchFamily="34" charset="0"/>
              </a:rPr>
              <a:t>GDPR dok för registrering hos Cavaliersällskapet och ev. hos SKK framöver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Offentligt register på Cavaliersällskapets hemsida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3 år är gränsen för officiellt resultat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Resultat före 3 år registreras som preliminärt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Godkänd avläsare: BVA England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Avläsningar godkänds även från: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Dr Paul Mandigers Holland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Dr Martin </a:t>
            </a:r>
            <a:r>
              <a:rPr lang="sv-SE" sz="2400" dirty="0" err="1">
                <a:effectLst/>
                <a:ea typeface="Calibri" panose="020F0502020204030204" pitchFamily="34" charset="0"/>
              </a:rPr>
              <a:t>Deutchland</a:t>
            </a:r>
            <a:r>
              <a:rPr lang="sv-SE" sz="2400" dirty="0">
                <a:effectLst/>
                <a:ea typeface="Calibri" panose="020F0502020204030204" pitchFamily="34" charset="0"/>
              </a:rPr>
              <a:t> Tyskland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605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2D02C-A50C-0215-0DC4-8F4EE56B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sv-SE" dirty="0"/>
              <a:t>Mentalitet BPH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5E57FA-8AB7-1EAE-CC02-E36DBAFD6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149266"/>
          </a:xfrm>
        </p:spPr>
        <p:txBody>
          <a:bodyPr/>
          <a:lstStyle/>
          <a:p>
            <a:r>
              <a:rPr lang="sv-SE" sz="2400" dirty="0">
                <a:effectLst/>
                <a:ea typeface="Calibri" panose="020F0502020204030204" pitchFamily="34" charset="0"/>
              </a:rPr>
              <a:t>Inget samlat resultat per hund tas fram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Resultat per moment anges för Rasen, Hunden och Avvikelse (mot genomsnitt)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Värderas i förhållande till Rasens genomsnitt</a:t>
            </a:r>
          </a:p>
          <a:p>
            <a:r>
              <a:rPr lang="sv-SE" sz="2400" dirty="0">
                <a:ea typeface="Calibri" panose="020F0502020204030204" pitchFamily="34" charset="0"/>
              </a:rPr>
              <a:t>2005 – 2021 gjordes 251 starter, 2022 ej sammanställt för dagen</a:t>
            </a:r>
          </a:p>
          <a:p>
            <a:r>
              <a:rPr lang="sv-SE" sz="2400" dirty="0">
                <a:ea typeface="Calibri" panose="020F0502020204030204" pitchFamily="34" charset="0"/>
              </a:rPr>
              <a:t>Avelsdata har </a:t>
            </a:r>
            <a:r>
              <a:rPr lang="sv-SE" sz="2400" dirty="0">
                <a:effectLst/>
                <a:ea typeface="Calibri" panose="020F0502020204030204" pitchFamily="34" charset="0"/>
              </a:rPr>
              <a:t>BPH översikt årligen – ej månadsvis</a:t>
            </a:r>
          </a:p>
          <a:p>
            <a:endParaRPr lang="sv-SE" sz="24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v-SE" sz="2400" dirty="0">
              <a:effectLst/>
              <a:ea typeface="Calibri" panose="020F0502020204030204" pitchFamily="34" charset="0"/>
            </a:endParaRPr>
          </a:p>
          <a:p>
            <a:endParaRPr lang="sv-SE" sz="24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oneComWebmail-Bildobjekt 1">
            <a:extLst>
              <a:ext uri="{FF2B5EF4-FFF2-40B4-BE49-F238E27FC236}">
                <a16:creationId xmlns:a16="http://schemas.microsoft.com/office/drawing/2014/main" id="{49F2F116-818B-F1FA-7A4C-F76297A51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80" y="3605097"/>
            <a:ext cx="3965708" cy="2739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550D854-AAC8-0F1E-E3F6-080EB0B510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1313" y="3509732"/>
            <a:ext cx="1524132" cy="266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9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91CE93-5596-D285-812D-F6BA10A93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895"/>
          </a:xfrm>
        </p:spPr>
        <p:txBody>
          <a:bodyPr/>
          <a:lstStyle/>
          <a:p>
            <a:pPr algn="ctr"/>
            <a:r>
              <a:rPr lang="sv-SE" dirty="0"/>
              <a:t>Scanning 2021 Danmark och Finland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3B428-A9E2-A8CF-072C-D9062D5E6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551"/>
            <a:ext cx="10515600" cy="4637412"/>
          </a:xfrm>
        </p:spPr>
        <p:txBody>
          <a:bodyPr/>
          <a:lstStyle/>
          <a:p>
            <a:r>
              <a:rPr lang="sv-SE" dirty="0"/>
              <a:t>Danmark 100 hundar		Finland 60 hundar</a:t>
            </a:r>
          </a:p>
          <a:p>
            <a:r>
              <a:rPr lang="sv-SE" dirty="0"/>
              <a:t>SM0 a 8st b 32st c 30 </a:t>
            </a:r>
            <a:r>
              <a:rPr lang="sv-SE" dirty="0" err="1"/>
              <a:t>st</a:t>
            </a:r>
            <a:r>
              <a:rPr lang="sv-SE" dirty="0"/>
              <a:t>		SM0 a 1st b 22st c15st</a:t>
            </a:r>
          </a:p>
          <a:p>
            <a:r>
              <a:rPr lang="sv-SE" dirty="0"/>
              <a:t>SM1 a 2st b 11st c 7st		SM1 a 0st b 8st c 4st</a:t>
            </a:r>
          </a:p>
          <a:p>
            <a:r>
              <a:rPr lang="sv-SE" dirty="0"/>
              <a:t>SM2 a 3st b 2st c 5st		SM2 a 2st b 8st c 6 </a:t>
            </a:r>
            <a:r>
              <a:rPr lang="sv-SE" dirty="0" err="1"/>
              <a:t>st</a:t>
            </a:r>
            <a:endParaRPr lang="sv-SE" dirty="0"/>
          </a:p>
          <a:p>
            <a:r>
              <a:rPr lang="sv-SE" dirty="0"/>
              <a:t>Total a 13st b 45st c 42st 	Total a 2st b 38st c 25st</a:t>
            </a:r>
          </a:p>
          <a:p>
            <a:r>
              <a:rPr lang="sv-SE" dirty="0"/>
              <a:t>SM0 70st 70%			SM0 38st 60%</a:t>
            </a:r>
          </a:p>
          <a:p>
            <a:r>
              <a:rPr lang="sv-SE" dirty="0"/>
              <a:t>a &gt;5år 	b 3-5år	c 1,5 – 3år </a:t>
            </a:r>
          </a:p>
        </p:txBody>
      </p:sp>
    </p:spTree>
    <p:extLst>
      <p:ext uri="{BB962C8B-B14F-4D97-AF65-F5344CB8AC3E}">
        <p14:creationId xmlns:p14="http://schemas.microsoft.com/office/powerpoint/2010/main" val="255701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69574-36E5-7EBE-4882-B005A5308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251"/>
          </a:xfrm>
        </p:spPr>
        <p:txBody>
          <a:bodyPr>
            <a:noAutofit/>
          </a:bodyPr>
          <a:lstStyle/>
          <a:p>
            <a:pPr algn="ctr"/>
            <a:r>
              <a:rPr lang="sv-SE" sz="4800" dirty="0"/>
              <a:t>MRI Danmark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A90C02ED-B748-19F1-28F6-EB6E68CFB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038475"/>
              </p:ext>
            </p:extLst>
          </p:nvPr>
        </p:nvGraphicFramePr>
        <p:xfrm>
          <a:off x="1502228" y="998376"/>
          <a:ext cx="9227979" cy="5234480"/>
        </p:xfrm>
        <a:graphic>
          <a:graphicData uri="http://schemas.openxmlformats.org/drawingml/2006/table">
            <a:tbl>
              <a:tblPr/>
              <a:tblGrid>
                <a:gridCol w="1003041">
                  <a:extLst>
                    <a:ext uri="{9D8B030D-6E8A-4147-A177-3AD203B41FA5}">
                      <a16:colId xmlns:a16="http://schemas.microsoft.com/office/drawing/2014/main" val="761877521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125859201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734534610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26651827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3462172733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239765136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75877564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3911759713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679192020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618515251"/>
                    </a:ext>
                  </a:extLst>
                </a:gridCol>
                <a:gridCol w="1003041">
                  <a:extLst>
                    <a:ext uri="{9D8B030D-6E8A-4147-A177-3AD203B41FA5}">
                      <a16:colId xmlns:a16="http://schemas.microsoft.com/office/drawing/2014/main" val="3197481662"/>
                    </a:ext>
                  </a:extLst>
                </a:gridCol>
              </a:tblGrid>
              <a:tr h="43724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Indelning per Grad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581343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&lt;1mm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1-2mm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&gt;2mm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336285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18m-3år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18m-3år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18m-3år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424285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09599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753825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810236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622942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584047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259384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234479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223959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511944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849579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687703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578432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9176"/>
                  </a:ext>
                </a:extLst>
              </a:tr>
              <a:tr h="2998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&lt;1mm 74%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1-2mm 18%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&gt;2mm 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av 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19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86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17E07F-D126-CDBB-BFE3-C6FFC4F3B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pPr algn="ctr"/>
            <a:r>
              <a:rPr lang="sv-SE" dirty="0"/>
              <a:t>Avelskrav SM Danmark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AB3BC2-2DE5-4820-6F18-EDCA46D4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352"/>
            <a:ext cx="10515600" cy="5094611"/>
          </a:xfrm>
        </p:spPr>
        <p:txBody>
          <a:bodyPr/>
          <a:lstStyle/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Registrering kan endast ske om båda föräldrarna är scannade efter 3år med status 0b eller 1b</a:t>
            </a:r>
          </a:p>
          <a:p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</a:rPr>
              <a:t>Resultatet skall, före parning, vara registrerat DKK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Scannas hundarna igen efter 5 år är 0a eller 1a godkänt resultat</a:t>
            </a:r>
          </a:p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Hund med status 1 får endast paras med hund med status 0</a:t>
            </a:r>
          </a:p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Hund som går i avel före 3 års ålder skall ha scanning status 0c</a:t>
            </a:r>
          </a:p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Danmark har 2 MRI-center, ett i Horsens (Jylland) och ett i Köpenhamn</a:t>
            </a:r>
            <a:b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Scanning och gradering kostar ca: 6000:- sek</a:t>
            </a:r>
          </a:p>
          <a:p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Totala intygskostnaden för avelsdjur i Danmark motsvarar ca: 50% av valppriset</a:t>
            </a:r>
          </a:p>
          <a:p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</a:rPr>
              <a:t>Avelskrav i sin helhet: </a:t>
            </a:r>
            <a:r>
              <a:rPr lang="sv-S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https://secure.mobillos.dk/xdoc/315/cavalier_king_charles_spaniel_2023.pdf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2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6ED475-3AE8-6C86-EB8D-A9453C4A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895"/>
          </a:xfrm>
        </p:spPr>
        <p:txBody>
          <a:bodyPr/>
          <a:lstStyle/>
          <a:p>
            <a:pPr algn="ctr"/>
            <a:r>
              <a:rPr lang="sv-SE" dirty="0"/>
              <a:t>SM nästa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5A5517-3962-C66A-3EF6-7A1D1D028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302"/>
            <a:ext cx="10515600" cy="4926661"/>
          </a:xfrm>
        </p:spPr>
        <p:txBody>
          <a:bodyPr/>
          <a:lstStyle/>
          <a:p>
            <a:r>
              <a:rPr lang="sv-SE" dirty="0"/>
              <a:t>MRI-center: </a:t>
            </a:r>
            <a:r>
              <a:rPr lang="sv-SE" dirty="0" err="1"/>
              <a:t>Anicura</a:t>
            </a:r>
            <a:r>
              <a:rPr lang="sv-SE" dirty="0"/>
              <a:t> </a:t>
            </a:r>
            <a:r>
              <a:rPr lang="sv-SE" dirty="0" err="1"/>
              <a:t>Djurskjukhuset</a:t>
            </a:r>
            <a:r>
              <a:rPr lang="sv-SE" dirty="0"/>
              <a:t> </a:t>
            </a:r>
            <a:r>
              <a:rPr lang="sv-SE" dirty="0" err="1"/>
              <a:t>Albano</a:t>
            </a:r>
            <a:r>
              <a:rPr lang="sv-SE" dirty="0"/>
              <a:t> Danderyd</a:t>
            </a:r>
          </a:p>
          <a:p>
            <a:r>
              <a:rPr lang="sv-SE" dirty="0"/>
              <a:t>Fler MRI-center behövs i t.ex. Uppsala, Strömsholm, Kalmar, Göteborg eller Helsingborg</a:t>
            </a:r>
          </a:p>
          <a:p>
            <a:r>
              <a:rPr lang="sv-SE" dirty="0">
                <a:hlinkClick r:id="rId2"/>
              </a:rPr>
              <a:t>https://www.bva.co.uk/canine-health-schemes/cmsm-scheme/</a:t>
            </a:r>
            <a:endParaRPr lang="sv-SE" dirty="0"/>
          </a:p>
          <a:p>
            <a:r>
              <a:rPr lang="sv-SE" dirty="0"/>
              <a:t>Ta fram rutiner för SM scanning av hundar</a:t>
            </a:r>
            <a:br>
              <a:rPr lang="sv-SE" dirty="0"/>
            </a:br>
            <a:r>
              <a:rPr lang="sv-SE" dirty="0"/>
              <a:t>Scanna det som behövs, EJ hela hunden, EJ söva helt</a:t>
            </a:r>
            <a:br>
              <a:rPr lang="sv-SE" dirty="0"/>
            </a:br>
            <a:r>
              <a:rPr lang="sv-SE" dirty="0"/>
              <a:t>Administration för utvärdering röntgen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615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CB4AB-4989-A633-5590-0899ABAE4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Intyg i Norden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CBB0CA-CE4B-4671-BBEF-9C375520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sv-SE" dirty="0"/>
              <a:t>Måste vi registrera intyg hos SKK eller räcker det att vi länkar till intyg i Danmark, Finland och Norge</a:t>
            </a:r>
          </a:p>
          <a:p>
            <a:r>
              <a:rPr lang="sv-SE" dirty="0">
                <a:hlinkClick r:id="rId2"/>
              </a:rPr>
              <a:t>www.hundeweb.dk</a:t>
            </a:r>
            <a:r>
              <a:rPr lang="sv-SE" dirty="0"/>
              <a:t>      </a:t>
            </a:r>
            <a:r>
              <a:rPr lang="sv-SE" dirty="0">
                <a:hlinkClick r:id="rId3"/>
              </a:rPr>
              <a:t>www.dogweb.no</a:t>
            </a:r>
            <a:r>
              <a:rPr lang="sv-SE" dirty="0"/>
              <a:t>     </a:t>
            </a:r>
            <a:r>
              <a:rPr lang="sv-SE" dirty="0">
                <a:hlinkClick r:id="rId4"/>
              </a:rPr>
              <a:t>www.kennelliitto.fi</a:t>
            </a:r>
            <a:r>
              <a:rPr lang="sv-SE" dirty="0"/>
              <a:t>  </a:t>
            </a:r>
          </a:p>
          <a:p>
            <a:r>
              <a:rPr lang="sv-SE" dirty="0">
                <a:hlinkClick r:id="rId5"/>
              </a:rPr>
              <a:t>https://www.hundeweb.dk/hundedatabase/hund?id=DK14663%2F2014&amp;sundhedLabel=oevrige&amp;sundhedTab=sundhed</a:t>
            </a:r>
            <a:r>
              <a:rPr lang="sv-SE" dirty="0"/>
              <a:t> </a:t>
            </a:r>
          </a:p>
          <a:p>
            <a:r>
              <a:rPr lang="sv-SE" dirty="0">
                <a:hlinkClick r:id="rId6"/>
              </a:rPr>
              <a:t>https://jalostus.kennelliitto.fi/frmKoira.aspx?RekNo=FI42123%2F14&amp;R=136&amp;fbclid=IwAR3qbwbr1id9VxLOHxDZ0t8J45frAaDq7xmQT4fLjPwarA3vhud8Ogq8FZ0</a:t>
            </a:r>
            <a:endParaRPr lang="sv-SE" dirty="0"/>
          </a:p>
          <a:p>
            <a:r>
              <a:rPr lang="sv-SE" dirty="0">
                <a:hlinkClick r:id="rId7"/>
              </a:rPr>
              <a:t>https://www.dogweb.no/hundedatabase/dog?id=eda725e8-85db-4c56-867a-9d58ee77cf28&amp;sunnhetLabel=heartExaminations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054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688</Words>
  <Application>Microsoft Office PowerPoint</Application>
  <PresentationFormat>Bredbild</PresentationFormat>
  <Paragraphs>199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MRI scanning</vt:lpstr>
      <vt:lpstr>Mentalitet BPH</vt:lpstr>
      <vt:lpstr>Scanning 2021 Danmark och Finland</vt:lpstr>
      <vt:lpstr>MRI Danmark</vt:lpstr>
      <vt:lpstr>Avelskrav SM Danmark</vt:lpstr>
      <vt:lpstr>SM nästa steg</vt:lpstr>
      <vt:lpstr>Intyg i Norden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Kenneth Persson</dc:creator>
  <cp:lastModifiedBy>Tina Sekreterare</cp:lastModifiedBy>
  <cp:revision>29</cp:revision>
  <dcterms:created xsi:type="dcterms:W3CDTF">2023-01-30T08:47:34Z</dcterms:created>
  <dcterms:modified xsi:type="dcterms:W3CDTF">2023-03-29T16:27:19Z</dcterms:modified>
</cp:coreProperties>
</file>