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8" r:id="rId3"/>
    <p:sldId id="291" r:id="rId4"/>
    <p:sldId id="292" r:id="rId5"/>
    <p:sldId id="293" r:id="rId6"/>
    <p:sldId id="294" r:id="rId7"/>
    <p:sldId id="300" r:id="rId8"/>
    <p:sldId id="303" r:id="rId9"/>
    <p:sldId id="302" r:id="rId10"/>
    <p:sldId id="301" r:id="rId11"/>
    <p:sldId id="299" r:id="rId12"/>
    <p:sldId id="285" r:id="rId13"/>
    <p:sldId id="295" r:id="rId14"/>
    <p:sldId id="286" r:id="rId15"/>
    <p:sldId id="296" r:id="rId16"/>
    <p:sldId id="29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4B13A8-BF02-47BD-8A69-1B12256C27DF}" v="32" dt="2022-10-09T10:08:10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8e3ced305699b0d/Rolfs/1%20Medlemsregistret/2022/Registrerade%20hundar%20per%20m&#229;nad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8e3ced305699b0d/Rolfs/1%20Medlemsregistret/2022/Registrerade%20hundar%20per%20m&#229;nad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/>
              <a:t>Antal registrerade Importer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'[Registrerade hundar per månad 2022.xlsx]svenskfödda och imp'!$J$18</c:f>
              <c:strCache>
                <c:ptCount val="1"/>
                <c:pt idx="0">
                  <c:v>Importer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'[Registrerade hundar per månad 2022.xlsx]svenskfödda och imp'!$K$17:$T$17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'[Registrerade hundar per månad 2022.xlsx]svenskfödda och imp'!$K$18:$T$18</c:f>
              <c:numCache>
                <c:formatCode>General</c:formatCode>
                <c:ptCount val="10"/>
                <c:pt idx="0">
                  <c:v>34</c:v>
                </c:pt>
                <c:pt idx="1">
                  <c:v>24</c:v>
                </c:pt>
                <c:pt idx="2">
                  <c:v>20</c:v>
                </c:pt>
                <c:pt idx="3">
                  <c:v>24</c:v>
                </c:pt>
                <c:pt idx="4">
                  <c:v>13</c:v>
                </c:pt>
                <c:pt idx="5">
                  <c:v>10</c:v>
                </c:pt>
                <c:pt idx="6">
                  <c:v>12</c:v>
                </c:pt>
                <c:pt idx="7">
                  <c:v>12</c:v>
                </c:pt>
                <c:pt idx="8">
                  <c:v>9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E-4E9B-850F-762828E49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8303616"/>
        <c:axId val="1498305280"/>
      </c:barChart>
      <c:catAx>
        <c:axId val="14983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98305280"/>
        <c:crosses val="autoZero"/>
        <c:auto val="1"/>
        <c:lblAlgn val="ctr"/>
        <c:lblOffset val="100"/>
        <c:noMultiLvlLbl val="0"/>
      </c:catAx>
      <c:valAx>
        <c:axId val="14983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9830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>
                <a:effectLst/>
              </a:rPr>
              <a:t>Registrerade Cavalierer 2016 - 2022 </a:t>
            </a:r>
            <a:endParaRPr lang="sv-SE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8612562674498749E-2"/>
          <c:y val="9.5368031302606737E-2"/>
          <c:w val="0.92774181625365382"/>
          <c:h val="0.78909027581051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'[Registrerade hundar per månad 2022.xlsx]Sammanställning'!$T$2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2022.xlsx]Sammanställning'!$T$3:$T$14</c:f>
              <c:numCache>
                <c:formatCode>General</c:formatCode>
                <c:ptCount val="12"/>
                <c:pt idx="0">
                  <c:v>70</c:v>
                </c:pt>
                <c:pt idx="1">
                  <c:v>95</c:v>
                </c:pt>
                <c:pt idx="2">
                  <c:v>150</c:v>
                </c:pt>
                <c:pt idx="3">
                  <c:v>205</c:v>
                </c:pt>
                <c:pt idx="4">
                  <c:v>259</c:v>
                </c:pt>
                <c:pt idx="5">
                  <c:v>319</c:v>
                </c:pt>
                <c:pt idx="6">
                  <c:v>357</c:v>
                </c:pt>
                <c:pt idx="7">
                  <c:v>404</c:v>
                </c:pt>
                <c:pt idx="8">
                  <c:v>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BA-4CB2-B488-A92131BED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0480768"/>
        <c:axId val="600478144"/>
      </c:barChart>
      <c:lineChart>
        <c:grouping val="standard"/>
        <c:varyColors val="0"/>
        <c:ser>
          <c:idx val="1"/>
          <c:order val="1"/>
          <c:tx>
            <c:strRef>
              <c:f>'[Registrerade hundar per månad 2022.xlsx]Sammanställning'!$U$2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2022.xlsx]Sammanställning'!$U$3:$U$14</c:f>
              <c:numCache>
                <c:formatCode>General</c:formatCode>
                <c:ptCount val="12"/>
                <c:pt idx="0">
                  <c:v>60</c:v>
                </c:pt>
                <c:pt idx="1">
                  <c:v>73</c:v>
                </c:pt>
                <c:pt idx="2">
                  <c:v>115</c:v>
                </c:pt>
                <c:pt idx="3">
                  <c:v>186</c:v>
                </c:pt>
                <c:pt idx="4">
                  <c:v>251</c:v>
                </c:pt>
                <c:pt idx="5">
                  <c:v>299</c:v>
                </c:pt>
                <c:pt idx="6">
                  <c:v>338</c:v>
                </c:pt>
                <c:pt idx="7">
                  <c:v>402</c:v>
                </c:pt>
                <c:pt idx="8">
                  <c:v>461</c:v>
                </c:pt>
                <c:pt idx="9">
                  <c:v>507</c:v>
                </c:pt>
                <c:pt idx="10">
                  <c:v>566</c:v>
                </c:pt>
                <c:pt idx="11">
                  <c:v>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BA-4CB2-B488-A92131BEDAA1}"/>
            </c:ext>
          </c:extLst>
        </c:ser>
        <c:ser>
          <c:idx val="2"/>
          <c:order val="2"/>
          <c:tx>
            <c:strRef>
              <c:f>'[Registrerade hundar per månad 2022.xlsx]Sammanställning'!$V$2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2022.xlsx]Sammanställning'!$V$3:$V$14</c:f>
              <c:numCache>
                <c:formatCode>General</c:formatCode>
                <c:ptCount val="12"/>
                <c:pt idx="0">
                  <c:v>61</c:v>
                </c:pt>
                <c:pt idx="1">
                  <c:v>86</c:v>
                </c:pt>
                <c:pt idx="2">
                  <c:v>161</c:v>
                </c:pt>
                <c:pt idx="3">
                  <c:v>220</c:v>
                </c:pt>
                <c:pt idx="4">
                  <c:v>241</c:v>
                </c:pt>
                <c:pt idx="5">
                  <c:v>310</c:v>
                </c:pt>
                <c:pt idx="6">
                  <c:v>370</c:v>
                </c:pt>
                <c:pt idx="7">
                  <c:v>414</c:v>
                </c:pt>
                <c:pt idx="8">
                  <c:v>468</c:v>
                </c:pt>
                <c:pt idx="9">
                  <c:v>557</c:v>
                </c:pt>
                <c:pt idx="10">
                  <c:v>610</c:v>
                </c:pt>
                <c:pt idx="11">
                  <c:v>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BA-4CB2-B488-A92131BEDAA1}"/>
            </c:ext>
          </c:extLst>
        </c:ser>
        <c:ser>
          <c:idx val="3"/>
          <c:order val="3"/>
          <c:tx>
            <c:strRef>
              <c:f>'[Registrerade hundar per månad 2022.xlsx]Sammanställning'!$W$2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2022.xlsx]Sammanställning'!$W$3:$W$14</c:f>
              <c:numCache>
                <c:formatCode>General</c:formatCode>
                <c:ptCount val="12"/>
                <c:pt idx="0">
                  <c:v>41</c:v>
                </c:pt>
                <c:pt idx="1">
                  <c:v>80</c:v>
                </c:pt>
                <c:pt idx="2">
                  <c:v>113</c:v>
                </c:pt>
                <c:pt idx="3">
                  <c:v>150</c:v>
                </c:pt>
                <c:pt idx="4">
                  <c:v>209</c:v>
                </c:pt>
                <c:pt idx="5">
                  <c:v>260</c:v>
                </c:pt>
                <c:pt idx="6">
                  <c:v>307</c:v>
                </c:pt>
                <c:pt idx="7">
                  <c:v>344</c:v>
                </c:pt>
                <c:pt idx="8">
                  <c:v>376</c:v>
                </c:pt>
                <c:pt idx="9">
                  <c:v>439</c:v>
                </c:pt>
                <c:pt idx="10">
                  <c:v>487</c:v>
                </c:pt>
                <c:pt idx="11">
                  <c:v>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BA-4CB2-B488-A92131BEDAA1}"/>
            </c:ext>
          </c:extLst>
        </c:ser>
        <c:ser>
          <c:idx val="4"/>
          <c:order val="4"/>
          <c:tx>
            <c:strRef>
              <c:f>'[Registrerade hundar per månad 2022.xlsx]Sammanställning'!$X$2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2022.xlsx]Sammanställning'!$X$3:$X$14</c:f>
              <c:numCache>
                <c:formatCode>General</c:formatCode>
                <c:ptCount val="12"/>
                <c:pt idx="0">
                  <c:v>39</c:v>
                </c:pt>
                <c:pt idx="1">
                  <c:v>102</c:v>
                </c:pt>
                <c:pt idx="2">
                  <c:v>150</c:v>
                </c:pt>
                <c:pt idx="3">
                  <c:v>228</c:v>
                </c:pt>
                <c:pt idx="4">
                  <c:v>270</c:v>
                </c:pt>
                <c:pt idx="5">
                  <c:v>334</c:v>
                </c:pt>
                <c:pt idx="6">
                  <c:v>412</c:v>
                </c:pt>
                <c:pt idx="7">
                  <c:v>464</c:v>
                </c:pt>
                <c:pt idx="8">
                  <c:v>494</c:v>
                </c:pt>
                <c:pt idx="9">
                  <c:v>542</c:v>
                </c:pt>
                <c:pt idx="10">
                  <c:v>592</c:v>
                </c:pt>
                <c:pt idx="11">
                  <c:v>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BA-4CB2-B488-A92131BEDAA1}"/>
            </c:ext>
          </c:extLst>
        </c:ser>
        <c:ser>
          <c:idx val="5"/>
          <c:order val="5"/>
          <c:tx>
            <c:strRef>
              <c:f>'[Registrerade hundar per månad 2022.xlsx]Sammanställning'!$Y$2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2022.xlsx]Sammanställning'!$Y$3:$Y$14</c:f>
              <c:numCache>
                <c:formatCode>General</c:formatCode>
                <c:ptCount val="12"/>
                <c:pt idx="0">
                  <c:v>44</c:v>
                </c:pt>
                <c:pt idx="1">
                  <c:v>93</c:v>
                </c:pt>
                <c:pt idx="2">
                  <c:v>173</c:v>
                </c:pt>
                <c:pt idx="3">
                  <c:v>231</c:v>
                </c:pt>
                <c:pt idx="4">
                  <c:v>276</c:v>
                </c:pt>
                <c:pt idx="5">
                  <c:v>309</c:v>
                </c:pt>
                <c:pt idx="6">
                  <c:v>347</c:v>
                </c:pt>
                <c:pt idx="7">
                  <c:v>404</c:v>
                </c:pt>
                <c:pt idx="8">
                  <c:v>459</c:v>
                </c:pt>
                <c:pt idx="9">
                  <c:v>546</c:v>
                </c:pt>
                <c:pt idx="10">
                  <c:v>575</c:v>
                </c:pt>
                <c:pt idx="11">
                  <c:v>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BA-4CB2-B488-A92131BEDAA1}"/>
            </c:ext>
          </c:extLst>
        </c:ser>
        <c:ser>
          <c:idx val="6"/>
          <c:order val="6"/>
          <c:tx>
            <c:strRef>
              <c:f>'[Registrerade hundar per månad 2022.xlsx]Sammanställning'!$Z$2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'[Registrerade hundar per månad 2022.xlsx]Sammanställning'!$C$3:$C$14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'[Registrerade hundar per månad 2022.xlsx]Sammanställning'!$Z$3:$Z$14</c:f>
              <c:numCache>
                <c:formatCode>General</c:formatCode>
                <c:ptCount val="12"/>
                <c:pt idx="0">
                  <c:v>88</c:v>
                </c:pt>
                <c:pt idx="1">
                  <c:v>170</c:v>
                </c:pt>
                <c:pt idx="2">
                  <c:v>214</c:v>
                </c:pt>
                <c:pt idx="3">
                  <c:v>303</c:v>
                </c:pt>
                <c:pt idx="4">
                  <c:v>359</c:v>
                </c:pt>
                <c:pt idx="5">
                  <c:v>451</c:v>
                </c:pt>
                <c:pt idx="6">
                  <c:v>551</c:v>
                </c:pt>
                <c:pt idx="7">
                  <c:v>654</c:v>
                </c:pt>
                <c:pt idx="8">
                  <c:v>774</c:v>
                </c:pt>
                <c:pt idx="9">
                  <c:v>808</c:v>
                </c:pt>
                <c:pt idx="10">
                  <c:v>903</c:v>
                </c:pt>
                <c:pt idx="11">
                  <c:v>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BA-4CB2-B488-A92131BED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0480768"/>
        <c:axId val="600478144"/>
      </c:lineChart>
      <c:catAx>
        <c:axId val="6004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00478144"/>
        <c:crosses val="autoZero"/>
        <c:auto val="1"/>
        <c:lblAlgn val="ctr"/>
        <c:lblOffset val="100"/>
        <c:noMultiLvlLbl val="0"/>
      </c:catAx>
      <c:valAx>
        <c:axId val="600478144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3">
                <a:alpha val="62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0048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03656757832667"/>
          <c:y val="0.93414235601464257"/>
          <c:w val="0.79532649172338987"/>
          <c:h val="4.2977776728803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0.00106</cdr:x>
      <cdr:y>0.92343</cdr:y>
    </cdr:from>
    <cdr:to>
      <cdr:x>0.0998</cdr:x>
      <cdr:y>1</cdr:y>
    </cdr:to>
    <cdr:sp macro="" textlink="">
      <cdr:nvSpPr>
        <cdr:cNvPr id="2" name="textruta 2">
          <a:extLst xmlns:a="http://schemas.openxmlformats.org/drawingml/2006/main">
            <a:ext uri="{FF2B5EF4-FFF2-40B4-BE49-F238E27FC236}">
              <a16:creationId xmlns:a16="http://schemas.microsoft.com/office/drawing/2014/main" id="{F114C90F-826E-4E44-9FEC-540F13ADC9D4}"/>
            </a:ext>
          </a:extLst>
        </cdr:cNvPr>
        <cdr:cNvSpPr txBox="1"/>
      </cdr:nvSpPr>
      <cdr:spPr>
        <a:xfrm xmlns:a="http://schemas.openxmlformats.org/drawingml/2006/main">
          <a:off x="9820" y="5609971"/>
          <a:ext cx="918986" cy="465178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000" b="0"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lt1">
                  <a:alpha val="0"/>
                </a:schemeClr>
              </a:solidFill>
            </a:rPr>
            <a:t>K Persson </a:t>
          </a:r>
        </a:p>
        <a:p xmlns:a="http://schemas.openxmlformats.org/drawingml/2006/main">
          <a:r>
            <a:rPr lang="sv-SE" sz="1000" b="0"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lt1">
                  <a:alpha val="0"/>
                </a:schemeClr>
              </a:solidFill>
            </a:rPr>
            <a:t>R Lundgren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D8AFE-83D1-956C-2A6E-A191999C1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DFA9A9-D7C2-A9FF-CB83-CDB6E3EB6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470316-D2AF-9B8C-D9FB-7378914C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549610-D49E-D402-7D9D-53FA07DD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A79294-079C-DD84-5D3C-853CC491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7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D9E0B2-7559-7BF8-5545-DA270C7B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F8AF6B-5820-EB0A-82EE-DA76F35E9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D315ED-1E15-6495-1AFF-25263800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CA3D35-BBD5-E969-FAAF-A5573E3C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0F8897-44AB-B145-ADF5-9FFB549F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966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5A05E0-4460-1FD2-5C08-BF8379C0A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E7C00C-29C5-4DCC-BBFB-3D61BBA48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AF5682-0421-417B-4BA5-9E035063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61CDE5-5288-B99C-67BA-3FF62426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3DC700-473A-EC8E-790B-3414E77B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03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BAFC5E-F96D-B54C-8F8E-69561567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5072A5-EDD0-48BA-A467-3B6190CA0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A50BAA-E549-2937-0FC6-73D9A7F0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B4DE2F-0F4F-D8BF-D49D-CE296E64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6303C6-6A46-2FBB-D6AE-DBA45C3C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924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752C6-F22C-0B17-714C-7C5C5632C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DF4828-C9E2-A04F-DAFF-0CE43E20E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7E5D3D-7D3B-B2B1-9A52-561D948A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DA1D9E-3560-C307-C538-DE8FAD12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77EA9A-75E0-DCC0-4F52-42764FDC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38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88DA02-D60D-DFAD-4473-8F47AAD3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7120EC-8E6D-D43B-D278-C18BCBC6D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D200A83-C70D-04BF-6F53-42D978D14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CBF852-D64F-6626-A018-DAA42D34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8BF989-116B-AA86-3E97-B5B963E7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BBFD8B-BBEC-D353-002B-0BBE56CD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3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667582-7C22-4CEE-16DE-3F44C5A9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604662-10EF-2D60-806A-82286963F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DF03D9-0439-CCA8-B362-670B9C15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CE8823A-FAC0-9125-3331-950AC89C1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05AF1B8-29E7-7521-1204-CD9E59E48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2D7549-E0F4-925E-A41C-F9365EEA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CDF8D0D-28F6-DBAC-3145-B321B0B7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B424324-4F70-FEF9-EDEE-EFA3D08A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28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6A5C5D-44FA-7D92-E00F-3B47F5C8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5C8F628-1A35-19D9-1596-74B9EA5F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536C339-7900-8186-4E16-AE066CC6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4F60C-9510-A279-316B-96E03A9F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56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E8A444-CF69-6AA0-2895-27F35487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A10C76-8E46-851E-F9FA-B8B8F7C3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2080A46-C414-B833-86C5-0225787D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10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3177B1-66F4-B46F-24BE-25FCEB642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0A4EC2-40CB-25B7-0718-94485E56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82DF02-75AB-F36B-DA5F-2FE039D9B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188E1C-78B9-A246-7360-D764EED2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A26596-7825-D6EA-FFAF-8C2901EC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4AAD9C-16E9-0C3C-3869-FC44C512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8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95EE90-00EC-E2A1-4E80-1DD54F3E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CD78BAD-09F5-0C40-6B30-6E8AB4C59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CB812E-2E72-2CA1-76D8-A456910B4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26410D-D13E-C2CE-8D43-A115E1268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804A6F-750E-5A5D-BBF2-07E8D994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096A47-63FF-116B-87CC-9F661150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58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918FEA4-141A-87F8-9BE8-CC398914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41E932-C3FF-00CB-8D36-92460A74A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6C887E-E0C9-91FA-DF5B-15EEE8023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CBE9-5292-4F90-A11C-C6BF1F0E2E8D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9E31F1-12B5-9FE6-6355-046C09075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253788-A2A7-F35D-73BF-CF7D92F14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56FE2-9A59-458B-921C-24A44A673E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9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A0744A-1848-FE1E-795C-0B657D69D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Månadsmöte uppfödare 2022-10-26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9E09B48-AB91-A866-4BD2-DDE813689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Månadsuppföljningar</a:t>
            </a:r>
          </a:p>
          <a:p>
            <a:r>
              <a:rPr lang="sv-SE" dirty="0"/>
              <a:t>Styrelseinformation</a:t>
            </a:r>
          </a:p>
          <a:p>
            <a:r>
              <a:rPr lang="sv-SE" dirty="0"/>
              <a:t>Vad är viktigast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4447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CC87244-A7E5-2D79-4BBF-38A2E9810B3F}"/>
              </a:ext>
            </a:extLst>
          </p:cNvPr>
          <p:cNvSpPr txBox="1"/>
          <p:nvPr/>
        </p:nvSpPr>
        <p:spPr>
          <a:xfrm>
            <a:off x="2043953" y="878541"/>
            <a:ext cx="6562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Vad är viktigast, vad ska prioriteras?</a:t>
            </a:r>
          </a:p>
        </p:txBody>
      </p:sp>
    </p:spTree>
    <p:extLst>
      <p:ext uri="{BB962C8B-B14F-4D97-AF65-F5344CB8AC3E}">
        <p14:creationId xmlns:p14="http://schemas.microsoft.com/office/powerpoint/2010/main" val="291805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E11B428-1480-AE99-4F29-251D9498F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367" y="548640"/>
            <a:ext cx="4025265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62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A1A446C-408C-B881-1A2C-A4B75031B21E}"/>
              </a:ext>
            </a:extLst>
          </p:cNvPr>
          <p:cNvSpPr txBox="1"/>
          <p:nvPr/>
        </p:nvSpPr>
        <p:spPr>
          <a:xfrm>
            <a:off x="6013508" y="1206703"/>
            <a:ext cx="57194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möjligheten att användas i avel om föräldrarna har hjärta UA efter 5 år.</a:t>
            </a:r>
          </a:p>
          <a:p>
            <a:r>
              <a:rPr lang="sv-SE" dirty="0"/>
              <a:t>Hjärta UA efter fyllda 4 år och sedan inget mer, </a:t>
            </a:r>
            <a:r>
              <a:rPr lang="sv-SE" dirty="0" err="1"/>
              <a:t>ev</a:t>
            </a:r>
            <a:r>
              <a:rPr lang="sv-SE" dirty="0"/>
              <a:t> avkomma har möjlighet att användas i Avel om UA intyg finns efter fyllda 5 år för avkomman.</a:t>
            </a:r>
          </a:p>
          <a:p>
            <a:r>
              <a:rPr lang="sv-SE" dirty="0"/>
              <a:t>Hjärta UA efter fyllda 5 år ger alla möjlighet att användas i avel, samt avkommor som får användas i avel vid 3 års ålder. Undan från alla är de där föräldrarna har tagit hjärtintyg men saknar UA intyg efter fyllda 4 år och har konstaterat biljud.</a:t>
            </a:r>
          </a:p>
          <a:p>
            <a:r>
              <a:rPr lang="sv-SE" dirty="0"/>
              <a:t>Efter fyllda 6 år får hanar användas till fler kullar än 5.</a:t>
            </a:r>
          </a:p>
          <a:p>
            <a:r>
              <a:rPr lang="sv-SE" dirty="0"/>
              <a:t>Efter fyllda 7 år ska tik som används i avel ha friskintyg från veterinär. </a:t>
            </a:r>
          </a:p>
          <a:p>
            <a:r>
              <a:rPr lang="sv-SE" dirty="0"/>
              <a:t>Hanar som har hjärta UA efter fyllda 8 år och sedan får blåsljud får användas i avel. Ny hjärtkollar krävs dock.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94830C4-3FB2-650A-D68F-5F9671A5181B}"/>
              </a:ext>
            </a:extLst>
          </p:cNvPr>
          <p:cNvSpPr txBox="1"/>
          <p:nvPr/>
        </p:nvSpPr>
        <p:spPr>
          <a:xfrm>
            <a:off x="5021872" y="1206703"/>
            <a:ext cx="5827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 år</a:t>
            </a:r>
          </a:p>
          <a:p>
            <a:endParaRPr lang="sv-SE" dirty="0"/>
          </a:p>
          <a:p>
            <a:r>
              <a:rPr lang="sv-SE" dirty="0"/>
              <a:t>4 år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5 år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6 år</a:t>
            </a:r>
          </a:p>
          <a:p>
            <a:r>
              <a:rPr lang="sv-SE" dirty="0"/>
              <a:t>7 år</a:t>
            </a:r>
          </a:p>
          <a:p>
            <a:endParaRPr lang="sv-SE" dirty="0"/>
          </a:p>
          <a:p>
            <a:r>
              <a:rPr lang="sv-SE" dirty="0"/>
              <a:t>8 år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C4B41F9F-D326-8DA4-78DE-B44C1B773BAE}"/>
              </a:ext>
            </a:extLst>
          </p:cNvPr>
          <p:cNvGrpSpPr/>
          <p:nvPr/>
        </p:nvGrpSpPr>
        <p:grpSpPr>
          <a:xfrm rot="5400000">
            <a:off x="-488294" y="1189351"/>
            <a:ext cx="6269756" cy="4375149"/>
            <a:chOff x="0" y="0"/>
            <a:chExt cx="6598920" cy="4374753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CF6438DB-CE02-708F-A800-4D32B1EACA2D}"/>
                </a:ext>
              </a:extLst>
            </p:cNvPr>
            <p:cNvSpPr/>
            <p:nvPr/>
          </p:nvSpPr>
          <p:spPr>
            <a:xfrm>
              <a:off x="0" y="217607"/>
              <a:ext cx="6598920" cy="394716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sv-SE" dirty="0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7DC8A029-C498-0B41-97AB-FAE67FC59C08}"/>
                </a:ext>
              </a:extLst>
            </p:cNvPr>
            <p:cNvSpPr/>
            <p:nvPr/>
          </p:nvSpPr>
          <p:spPr>
            <a:xfrm rot="16200000">
              <a:off x="994701" y="1973158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Avelsdjur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3 år</a:t>
              </a:r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0460F355-763C-0975-0794-3A5FBF43A975}"/>
                </a:ext>
              </a:extLst>
            </p:cNvPr>
            <p:cNvSpPr/>
            <p:nvPr/>
          </p:nvSpPr>
          <p:spPr>
            <a:xfrm rot="18926222">
              <a:off x="1510304" y="1679778"/>
              <a:ext cx="1061868" cy="19885"/>
            </a:xfrm>
            <a:custGeom>
              <a:avLst/>
              <a:gdLst>
                <a:gd name="connsiteX0" fmla="*/ 0 w 1061868"/>
                <a:gd name="connsiteY0" fmla="*/ 9942 h 19885"/>
                <a:gd name="connsiteX1" fmla="*/ 1061868 w 1061868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1868" h="19885">
                  <a:moveTo>
                    <a:pt x="0" y="9942"/>
                  </a:moveTo>
                  <a:lnTo>
                    <a:pt x="1061868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7087" tIns="-16604" rIns="517087" bIns="-16605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BAB6FB67-43CB-9104-CB02-166F5D3EBDB1}"/>
                </a:ext>
              </a:extLst>
            </p:cNvPr>
            <p:cNvSpPr/>
            <p:nvPr/>
          </p:nvSpPr>
          <p:spPr>
            <a:xfrm rot="16200000">
              <a:off x="2215661" y="970227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C000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57" tIns="19757" rIns="19757" bIns="1975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Fader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6 år</a:t>
              </a: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FAB11280-17FC-7560-CB10-3A212412AF97}"/>
                </a:ext>
              </a:extLst>
            </p:cNvPr>
            <p:cNvSpPr/>
            <p:nvPr/>
          </p:nvSpPr>
          <p:spPr>
            <a:xfrm rot="20016855" flipV="1">
              <a:off x="2800636" y="861801"/>
              <a:ext cx="872363" cy="45719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2" tIns="-5329" rIns="302863" bIns="-533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10" name="Frihandsfigur: Form 9">
              <a:extLst>
                <a:ext uri="{FF2B5EF4-FFF2-40B4-BE49-F238E27FC236}">
                  <a16:creationId xmlns:a16="http://schemas.microsoft.com/office/drawing/2014/main" id="{8F62A22E-71E7-9744-97C3-F6E7386F9816}"/>
                </a:ext>
              </a:extLst>
            </p:cNvPr>
            <p:cNvSpPr/>
            <p:nvPr/>
          </p:nvSpPr>
          <p:spPr>
            <a:xfrm rot="16200000">
              <a:off x="3436621" y="468761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 dirty="0"/>
                <a:t>Faders Fader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 dirty="0"/>
                <a:t>9 år</a:t>
              </a:r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32FB5C34-0A96-8A14-61FC-E60BE19B59E4}"/>
                </a:ext>
              </a:extLst>
            </p:cNvPr>
            <p:cNvSpPr/>
            <p:nvPr/>
          </p:nvSpPr>
          <p:spPr>
            <a:xfrm>
              <a:off x="4067473" y="94250"/>
              <a:ext cx="877906" cy="541818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1" tIns="-798" rIns="216762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FE4CB1C2-69A2-095D-8CF4-170594B6C7C2}"/>
                </a:ext>
              </a:extLst>
            </p:cNvPr>
            <p:cNvSpPr/>
            <p:nvPr/>
          </p:nvSpPr>
          <p:spPr>
            <a:xfrm rot="16200000">
              <a:off x="4741401" y="218028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/>
                <a:t>Farfars Far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05380180-98EA-B95E-25F2-A04285E1662C}"/>
                </a:ext>
              </a:extLst>
            </p:cNvPr>
            <p:cNvSpPr/>
            <p:nvPr/>
          </p:nvSpPr>
          <p:spPr>
            <a:xfrm rot="2142401">
              <a:off x="4071007" y="800520"/>
              <a:ext cx="429604" cy="200028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8" rIns="216761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34502281-D986-DC2F-D8A5-C9AF30E404B5}"/>
                </a:ext>
              </a:extLst>
            </p:cNvPr>
            <p:cNvSpPr/>
            <p:nvPr/>
          </p:nvSpPr>
          <p:spPr>
            <a:xfrm rot="16200000">
              <a:off x="4261341" y="757594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/>
                <a:t>Farfars  Mor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92EDEE7F-FC92-B781-4805-752A8A3AA1C6}"/>
                </a:ext>
              </a:extLst>
            </p:cNvPr>
            <p:cNvSpPr/>
            <p:nvPr/>
          </p:nvSpPr>
          <p:spPr>
            <a:xfrm rot="1638729" flipV="1">
              <a:off x="2812504" y="1446982"/>
              <a:ext cx="875899" cy="45719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3" tIns="-5330" rIns="302862" bIns="-5329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1F4A3426-8C00-8ECC-04B6-8620C4AFE646}"/>
                </a:ext>
              </a:extLst>
            </p:cNvPr>
            <p:cNvSpPr/>
            <p:nvPr/>
          </p:nvSpPr>
          <p:spPr>
            <a:xfrm rot="16200000">
              <a:off x="3436621" y="1471692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Faders moder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9 år</a:t>
              </a:r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55B612A9-700A-3110-2368-66F2B5707B5A}"/>
                </a:ext>
              </a:extLst>
            </p:cNvPr>
            <p:cNvSpPr/>
            <p:nvPr/>
          </p:nvSpPr>
          <p:spPr>
            <a:xfrm flipV="1">
              <a:off x="4084323" y="1474906"/>
              <a:ext cx="876299" cy="79505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9" rIns="216762" bIns="-79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94EAE7CB-EE3A-AB26-31AF-2F3BED62F0BA}"/>
                </a:ext>
              </a:extLst>
            </p:cNvPr>
            <p:cNvSpPr/>
            <p:nvPr/>
          </p:nvSpPr>
          <p:spPr>
            <a:xfrm rot="16200000">
              <a:off x="4749021" y="1358119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/>
                <a:t>Farmors  Far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75BE36D1-BE7D-981C-CEFD-C23BC6A331DE}"/>
                </a:ext>
              </a:extLst>
            </p:cNvPr>
            <p:cNvSpPr/>
            <p:nvPr/>
          </p:nvSpPr>
          <p:spPr>
            <a:xfrm rot="2142401">
              <a:off x="4093095" y="1904205"/>
              <a:ext cx="429604" cy="19885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9" rIns="216762" bIns="-79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BB4D37D-7E1C-2F36-AF9D-DBA895468DB9}"/>
                </a:ext>
              </a:extLst>
            </p:cNvPr>
            <p:cNvSpPr/>
            <p:nvPr/>
          </p:nvSpPr>
          <p:spPr>
            <a:xfrm rot="16200000">
              <a:off x="4291821" y="1783385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/>
                <a:t>Farmors Mor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4D1B04D8-259F-1422-94BC-0576EB2987AD}"/>
                </a:ext>
              </a:extLst>
            </p:cNvPr>
            <p:cNvSpPr/>
            <p:nvPr/>
          </p:nvSpPr>
          <p:spPr>
            <a:xfrm rot="2601909">
              <a:off x="1510304" y="2682710"/>
              <a:ext cx="1061868" cy="19885"/>
            </a:xfrm>
            <a:custGeom>
              <a:avLst/>
              <a:gdLst>
                <a:gd name="connsiteX0" fmla="*/ 0 w 1061868"/>
                <a:gd name="connsiteY0" fmla="*/ 9942 h 19885"/>
                <a:gd name="connsiteX1" fmla="*/ 1061868 w 1061868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1868" h="19885">
                  <a:moveTo>
                    <a:pt x="0" y="9942"/>
                  </a:moveTo>
                  <a:lnTo>
                    <a:pt x="1061868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7087" tIns="-16606" rIns="517087" bIns="-16603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 dirty="0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2E3B76D6-AADF-9AB9-08C0-950343D7777C}"/>
                </a:ext>
              </a:extLst>
            </p:cNvPr>
            <p:cNvSpPr/>
            <p:nvPr/>
          </p:nvSpPr>
          <p:spPr>
            <a:xfrm rot="16200000">
              <a:off x="2215661" y="2976089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C000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57" tIns="19757" rIns="19757" bIns="1975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Moder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6 år</a:t>
              </a:r>
            </a:p>
          </p:txBody>
        </p:sp>
        <p:sp>
          <p:nvSpPr>
            <p:cNvPr id="23" name="Frihandsfigur: Form 22">
              <a:extLst>
                <a:ext uri="{FF2B5EF4-FFF2-40B4-BE49-F238E27FC236}">
                  <a16:creationId xmlns:a16="http://schemas.microsoft.com/office/drawing/2014/main" id="{B7571481-88D7-886B-2B88-BEA88F9AD24F}"/>
                </a:ext>
              </a:extLst>
            </p:cNvPr>
            <p:cNvSpPr/>
            <p:nvPr/>
          </p:nvSpPr>
          <p:spPr>
            <a:xfrm rot="20256968">
              <a:off x="2853843" y="2623618"/>
              <a:ext cx="823428" cy="329765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2" tIns="-5329" rIns="302863" bIns="-533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7E08CF33-BED7-382E-B076-FE06CAB9E7E6}"/>
                </a:ext>
              </a:extLst>
            </p:cNvPr>
            <p:cNvSpPr/>
            <p:nvPr/>
          </p:nvSpPr>
          <p:spPr>
            <a:xfrm rot="16200000">
              <a:off x="3436621" y="2474624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 dirty="0"/>
                <a:t>Moders Fader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 dirty="0"/>
                <a:t>9 år</a:t>
              </a:r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D65713B0-6073-72A0-1C6B-58C8389F681E}"/>
                </a:ext>
              </a:extLst>
            </p:cNvPr>
            <p:cNvSpPr/>
            <p:nvPr/>
          </p:nvSpPr>
          <p:spPr>
            <a:xfrm>
              <a:off x="4107182" y="2396929"/>
              <a:ext cx="876299" cy="178881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1" tIns="-798" rIns="216762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900BE331-97E7-948D-0DE4-A75B523C08A7}"/>
                </a:ext>
              </a:extLst>
            </p:cNvPr>
            <p:cNvSpPr/>
            <p:nvPr/>
          </p:nvSpPr>
          <p:spPr>
            <a:xfrm rot="16200000">
              <a:off x="4794741" y="2361051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/>
                <a:t>Morfars  Far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217F1506-1C78-BA7C-DA24-1DC1ACCA3FD8}"/>
                </a:ext>
              </a:extLst>
            </p:cNvPr>
            <p:cNvSpPr/>
            <p:nvPr/>
          </p:nvSpPr>
          <p:spPr>
            <a:xfrm rot="2144315">
              <a:off x="4082802" y="2938170"/>
              <a:ext cx="457260" cy="19885"/>
            </a:xfrm>
            <a:custGeom>
              <a:avLst/>
              <a:gdLst>
                <a:gd name="connsiteX0" fmla="*/ 0 w 457260"/>
                <a:gd name="connsiteY0" fmla="*/ 9942 h 19885"/>
                <a:gd name="connsiteX1" fmla="*/ 457260 w 457260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7260" h="19885">
                  <a:moveTo>
                    <a:pt x="0" y="9942"/>
                  </a:moveTo>
                  <a:lnTo>
                    <a:pt x="457260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899" tIns="-1490" rIns="229897" bIns="-1489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28" name="Frihandsfigur: Form 27">
              <a:extLst>
                <a:ext uri="{FF2B5EF4-FFF2-40B4-BE49-F238E27FC236}">
                  <a16:creationId xmlns:a16="http://schemas.microsoft.com/office/drawing/2014/main" id="{4D07C4E1-CA10-C05C-CB89-3A54330A7CCF}"/>
                </a:ext>
              </a:extLst>
            </p:cNvPr>
            <p:cNvSpPr/>
            <p:nvPr/>
          </p:nvSpPr>
          <p:spPr>
            <a:xfrm rot="16200000">
              <a:off x="4291270" y="2717276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 dirty="0"/>
                <a:t>Morfars Mor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 dirty="0"/>
            </a:p>
          </p:txBody>
        </p:sp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FE4BE468-7558-B674-C5B1-808268E5E8EE}"/>
                </a:ext>
              </a:extLst>
            </p:cNvPr>
            <p:cNvSpPr/>
            <p:nvPr/>
          </p:nvSpPr>
          <p:spPr>
            <a:xfrm rot="1982137" flipV="1">
              <a:off x="2807768" y="3468375"/>
              <a:ext cx="963120" cy="275672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3" tIns="-5330" rIns="302862" bIns="-5329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982CAC3F-6957-0729-50F4-CF0A2C6627E3}"/>
                </a:ext>
              </a:extLst>
            </p:cNvPr>
            <p:cNvSpPr/>
            <p:nvPr/>
          </p:nvSpPr>
          <p:spPr>
            <a:xfrm rot="16200000">
              <a:off x="3436621" y="3477555"/>
              <a:ext cx="946636" cy="436057"/>
            </a:xfrm>
            <a:custGeom>
              <a:avLst/>
              <a:gdLst>
                <a:gd name="connsiteX0" fmla="*/ 0 w 946636"/>
                <a:gd name="connsiteY0" fmla="*/ 43606 h 436057"/>
                <a:gd name="connsiteX1" fmla="*/ 43606 w 946636"/>
                <a:gd name="connsiteY1" fmla="*/ 0 h 436057"/>
                <a:gd name="connsiteX2" fmla="*/ 903030 w 946636"/>
                <a:gd name="connsiteY2" fmla="*/ 0 h 436057"/>
                <a:gd name="connsiteX3" fmla="*/ 946636 w 946636"/>
                <a:gd name="connsiteY3" fmla="*/ 43606 h 436057"/>
                <a:gd name="connsiteX4" fmla="*/ 946636 w 946636"/>
                <a:gd name="connsiteY4" fmla="*/ 392451 h 436057"/>
                <a:gd name="connsiteX5" fmla="*/ 903030 w 946636"/>
                <a:gd name="connsiteY5" fmla="*/ 436057 h 436057"/>
                <a:gd name="connsiteX6" fmla="*/ 43606 w 946636"/>
                <a:gd name="connsiteY6" fmla="*/ 436057 h 436057"/>
                <a:gd name="connsiteX7" fmla="*/ 0 w 946636"/>
                <a:gd name="connsiteY7" fmla="*/ 392451 h 436057"/>
                <a:gd name="connsiteX8" fmla="*/ 0 w 946636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636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903030" y="0"/>
                  </a:lnTo>
                  <a:cubicBezTo>
                    <a:pt x="927113" y="0"/>
                    <a:pt x="946636" y="19523"/>
                    <a:pt x="946636" y="43606"/>
                  </a:cubicBezTo>
                  <a:lnTo>
                    <a:pt x="946636" y="392451"/>
                  </a:lnTo>
                  <a:cubicBezTo>
                    <a:pt x="946636" y="416534"/>
                    <a:pt x="927113" y="436057"/>
                    <a:pt x="903030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Moders moder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9 år</a:t>
              </a:r>
            </a:p>
          </p:txBody>
        </p:sp>
        <p:sp>
          <p:nvSpPr>
            <p:cNvPr id="31" name="Frihandsfigur: Form 30">
              <a:extLst>
                <a:ext uri="{FF2B5EF4-FFF2-40B4-BE49-F238E27FC236}">
                  <a16:creationId xmlns:a16="http://schemas.microsoft.com/office/drawing/2014/main" id="{56CF434B-2EE8-1232-9D9C-ECCEC53F5FDD}"/>
                </a:ext>
              </a:extLst>
            </p:cNvPr>
            <p:cNvSpPr/>
            <p:nvPr/>
          </p:nvSpPr>
          <p:spPr>
            <a:xfrm>
              <a:off x="4146388" y="3205338"/>
              <a:ext cx="776133" cy="475551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1" tIns="-798" rIns="216762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EBCD7D83-3725-7B71-CA24-3D00ABA4E185}"/>
                </a:ext>
              </a:extLst>
            </p:cNvPr>
            <p:cNvSpPr/>
            <p:nvPr/>
          </p:nvSpPr>
          <p:spPr>
            <a:xfrm rot="16200000">
              <a:off x="4754963" y="3409702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1000"/>
                <a:t>Mormors Far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sv-SE" sz="1000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E351D8AA-7CB5-64CB-C345-E99D64D010A3}"/>
                </a:ext>
              </a:extLst>
            </p:cNvPr>
            <p:cNvSpPr/>
            <p:nvPr/>
          </p:nvSpPr>
          <p:spPr>
            <a:xfrm rot="2142401">
              <a:off x="4099038" y="3940547"/>
              <a:ext cx="429604" cy="19885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8" rIns="216761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34" name="Frihandsfigur: Form 33">
              <a:extLst>
                <a:ext uri="{FF2B5EF4-FFF2-40B4-BE49-F238E27FC236}">
                  <a16:creationId xmlns:a16="http://schemas.microsoft.com/office/drawing/2014/main" id="{FD7DEE50-66B5-AF38-59EF-4324BD5B0884}"/>
                </a:ext>
              </a:extLst>
            </p:cNvPr>
            <p:cNvSpPr/>
            <p:nvPr/>
          </p:nvSpPr>
          <p:spPr>
            <a:xfrm rot="16200000">
              <a:off x="4291270" y="3720667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Mormors Mor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dirty="0"/>
            </a:p>
          </p:txBody>
        </p:sp>
      </p:grpSp>
      <p:sp>
        <p:nvSpPr>
          <p:cNvPr id="35" name="textruta 34">
            <a:extLst>
              <a:ext uri="{FF2B5EF4-FFF2-40B4-BE49-F238E27FC236}">
                <a16:creationId xmlns:a16="http://schemas.microsoft.com/office/drawing/2014/main" id="{217AA4C4-23DD-8CD8-815D-5B954B576B64}"/>
              </a:ext>
            </a:extLst>
          </p:cNvPr>
          <p:cNvSpPr txBox="1"/>
          <p:nvPr/>
        </p:nvSpPr>
        <p:spPr>
          <a:xfrm>
            <a:off x="1625022" y="278517"/>
            <a:ext cx="177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Bäst tänkbara!</a:t>
            </a:r>
          </a:p>
        </p:txBody>
      </p:sp>
    </p:spTree>
    <p:extLst>
      <p:ext uri="{BB962C8B-B14F-4D97-AF65-F5344CB8AC3E}">
        <p14:creationId xmlns:p14="http://schemas.microsoft.com/office/powerpoint/2010/main" val="267883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AEC04A56-BFDC-6BFD-CD34-0AA059312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15859"/>
              </p:ext>
            </p:extLst>
          </p:nvPr>
        </p:nvGraphicFramePr>
        <p:xfrm>
          <a:off x="1718670" y="643466"/>
          <a:ext cx="8754662" cy="5795179"/>
        </p:xfrm>
        <a:graphic>
          <a:graphicData uri="http://schemas.openxmlformats.org/drawingml/2006/table">
            <a:tbl>
              <a:tblPr firstRow="1" bandRow="1"/>
              <a:tblGrid>
                <a:gridCol w="5806908">
                  <a:extLst>
                    <a:ext uri="{9D8B030D-6E8A-4147-A177-3AD203B41FA5}">
                      <a16:colId xmlns:a16="http://schemas.microsoft.com/office/drawing/2014/main" val="2998287758"/>
                    </a:ext>
                  </a:extLst>
                </a:gridCol>
                <a:gridCol w="1235292">
                  <a:extLst>
                    <a:ext uri="{9D8B030D-6E8A-4147-A177-3AD203B41FA5}">
                      <a16:colId xmlns:a16="http://schemas.microsoft.com/office/drawing/2014/main" val="23236242"/>
                    </a:ext>
                  </a:extLst>
                </a:gridCol>
                <a:gridCol w="1274466">
                  <a:extLst>
                    <a:ext uri="{9D8B030D-6E8A-4147-A177-3AD203B41FA5}">
                      <a16:colId xmlns:a16="http://schemas.microsoft.com/office/drawing/2014/main" val="571896998"/>
                    </a:ext>
                  </a:extLst>
                </a:gridCol>
                <a:gridCol w="437996">
                  <a:extLst>
                    <a:ext uri="{9D8B030D-6E8A-4147-A177-3AD203B41FA5}">
                      <a16:colId xmlns:a16="http://schemas.microsoft.com/office/drawing/2014/main" val="750818526"/>
                    </a:ext>
                  </a:extLst>
                </a:gridCol>
              </a:tblGrid>
              <a:tr h="846442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3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Hjärta</a:t>
                      </a:r>
                      <a:endParaRPr lang="sv-SE" sz="4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7847" marR="217847" marT="108923" marB="1089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687920"/>
                  </a:ext>
                </a:extLst>
              </a:tr>
              <a:tr h="44936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Regel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Färg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660101"/>
                  </a:ext>
                </a:extLst>
              </a:tr>
              <a:tr h="8441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Hjärta UA före 5 år</a:t>
                      </a:r>
                      <a:endParaRPr lang="sv-SE" sz="4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Tidigt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323332"/>
                  </a:ext>
                </a:extLst>
              </a:tr>
              <a:tr h="8441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Hjärta UA efter fyllda 5 och 6 år</a:t>
                      </a:r>
                      <a:endParaRPr lang="sv-SE" sz="4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Okey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341675"/>
                  </a:ext>
                </a:extLst>
              </a:tr>
              <a:tr h="8441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Hjärta UA efter fyllda 7 år</a:t>
                      </a:r>
                      <a:endParaRPr lang="sv-SE" sz="4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44024"/>
                  </a:ext>
                </a:extLst>
              </a:tr>
              <a:tr h="84413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Hjärtintyg saknas</a:t>
                      </a:r>
                      <a:endParaRPr lang="sv-SE" sz="4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854743"/>
                  </a:ext>
                </a:extLst>
              </a:tr>
              <a:tr h="4493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365265"/>
                  </a:ext>
                </a:extLst>
              </a:tr>
              <a:tr h="44936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153" marR="18153" marT="18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40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860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A1A446C-408C-B881-1A2C-A4B75031B21E}"/>
              </a:ext>
            </a:extLst>
          </p:cNvPr>
          <p:cNvSpPr txBox="1"/>
          <p:nvPr/>
        </p:nvSpPr>
        <p:spPr>
          <a:xfrm>
            <a:off x="6013508" y="1206703"/>
            <a:ext cx="57194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möjligheten att användas i avel om föräldrarna har hjärta UA efter 5 år.</a:t>
            </a:r>
          </a:p>
          <a:p>
            <a:r>
              <a:rPr lang="sv-SE" dirty="0"/>
              <a:t>Hjärta UA efter fyllda 4 år och sedan inget mer, </a:t>
            </a:r>
            <a:r>
              <a:rPr lang="sv-SE" dirty="0" err="1"/>
              <a:t>ev</a:t>
            </a:r>
            <a:r>
              <a:rPr lang="sv-SE" dirty="0"/>
              <a:t> avkomma har möjlighet att användas i Avel om UA intyg finns efter fyllda 5 år för avkomman.</a:t>
            </a:r>
          </a:p>
          <a:p>
            <a:r>
              <a:rPr lang="sv-SE" dirty="0"/>
              <a:t>Hjärta UA efter fyllda 5 år ger alla möjlighet att användas i avel, samt avkommor som får användas i avel vid 3 års ålder. Undan från alla är de där föräldrarna har tagit hjärtintyg men saknar UA intyg efter fyllda 4 år och har konstaterat biljud.</a:t>
            </a:r>
          </a:p>
          <a:p>
            <a:r>
              <a:rPr lang="sv-SE" dirty="0"/>
              <a:t>Efter fyllda 6 år får hanar användas till fler kullar än 5.</a:t>
            </a:r>
          </a:p>
          <a:p>
            <a:r>
              <a:rPr lang="sv-SE" dirty="0"/>
              <a:t>Efter fyllda 7 år ska tik som används i avel ha friskintyg från veterinär. </a:t>
            </a:r>
          </a:p>
          <a:p>
            <a:r>
              <a:rPr lang="sv-SE" dirty="0"/>
              <a:t>Hanar som har hjärta UA efter fyllda 8 år och sedan får blåsljud får användas i avel. Ny hjärtkoll krävs dock.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94830C4-3FB2-650A-D68F-5F9671A5181B}"/>
              </a:ext>
            </a:extLst>
          </p:cNvPr>
          <p:cNvSpPr txBox="1"/>
          <p:nvPr/>
        </p:nvSpPr>
        <p:spPr>
          <a:xfrm>
            <a:off x="5021872" y="1206703"/>
            <a:ext cx="5827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 år</a:t>
            </a:r>
          </a:p>
          <a:p>
            <a:endParaRPr lang="sv-SE" dirty="0"/>
          </a:p>
          <a:p>
            <a:r>
              <a:rPr lang="sv-SE" dirty="0"/>
              <a:t>4 år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5 år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6 år</a:t>
            </a:r>
          </a:p>
          <a:p>
            <a:r>
              <a:rPr lang="sv-SE" dirty="0"/>
              <a:t>7 år</a:t>
            </a:r>
          </a:p>
          <a:p>
            <a:endParaRPr lang="sv-SE" dirty="0"/>
          </a:p>
          <a:p>
            <a:r>
              <a:rPr lang="sv-SE" dirty="0"/>
              <a:t>8 år</a:t>
            </a:r>
          </a:p>
        </p:txBody>
      </p:sp>
      <p:grpSp>
        <p:nvGrpSpPr>
          <p:cNvPr id="66" name="Grupp 65">
            <a:extLst>
              <a:ext uri="{FF2B5EF4-FFF2-40B4-BE49-F238E27FC236}">
                <a16:creationId xmlns:a16="http://schemas.microsoft.com/office/drawing/2014/main" id="{C4B41F9F-D326-8DA4-78DE-B44C1B773BAE}"/>
              </a:ext>
            </a:extLst>
          </p:cNvPr>
          <p:cNvGrpSpPr/>
          <p:nvPr/>
        </p:nvGrpSpPr>
        <p:grpSpPr>
          <a:xfrm rot="5400000">
            <a:off x="-709511" y="1241425"/>
            <a:ext cx="6269756" cy="4375150"/>
            <a:chOff x="-947303" y="947303"/>
            <a:chExt cx="6598920" cy="4374754"/>
          </a:xfrm>
        </p:grpSpPr>
        <p:sp>
          <p:nvSpPr>
            <p:cNvPr id="67" name="Rektangel 66">
              <a:extLst>
                <a:ext uri="{FF2B5EF4-FFF2-40B4-BE49-F238E27FC236}">
                  <a16:creationId xmlns:a16="http://schemas.microsoft.com/office/drawing/2014/main" id="{CF6438DB-CE02-708F-A800-4D32B1EACA2D}"/>
                </a:ext>
              </a:extLst>
            </p:cNvPr>
            <p:cNvSpPr/>
            <p:nvPr/>
          </p:nvSpPr>
          <p:spPr>
            <a:xfrm>
              <a:off x="-947303" y="1164910"/>
              <a:ext cx="6598920" cy="3947160"/>
            </a:xfrm>
            <a:prstGeom prst="rect">
              <a:avLst/>
            </a:prstGeom>
            <a:noFill/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7DC8A029-C498-0B41-97AB-FAE67FC59C08}"/>
                </a:ext>
              </a:extLst>
            </p:cNvPr>
            <p:cNvSpPr/>
            <p:nvPr/>
          </p:nvSpPr>
          <p:spPr>
            <a:xfrm rot="16200000">
              <a:off x="47398" y="2920461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Avelsdjur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3 år</a:t>
              </a:r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0460F355-763C-0975-0794-3A5FBF43A975}"/>
                </a:ext>
              </a:extLst>
            </p:cNvPr>
            <p:cNvSpPr/>
            <p:nvPr/>
          </p:nvSpPr>
          <p:spPr>
            <a:xfrm rot="18926222">
              <a:off x="563001" y="2627081"/>
              <a:ext cx="1061868" cy="19885"/>
            </a:xfrm>
            <a:custGeom>
              <a:avLst/>
              <a:gdLst>
                <a:gd name="connsiteX0" fmla="*/ 0 w 1061868"/>
                <a:gd name="connsiteY0" fmla="*/ 9942 h 19885"/>
                <a:gd name="connsiteX1" fmla="*/ 1061868 w 1061868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1868" h="19885">
                  <a:moveTo>
                    <a:pt x="0" y="9942"/>
                  </a:moveTo>
                  <a:lnTo>
                    <a:pt x="1061868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7087" tIns="-16604" rIns="517087" bIns="-16605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70" name="Frihandsfigur: Form 69">
              <a:extLst>
                <a:ext uri="{FF2B5EF4-FFF2-40B4-BE49-F238E27FC236}">
                  <a16:creationId xmlns:a16="http://schemas.microsoft.com/office/drawing/2014/main" id="{BAB6FB67-43CB-9104-CB02-166F5D3EBDB1}"/>
                </a:ext>
              </a:extLst>
            </p:cNvPr>
            <p:cNvSpPr/>
            <p:nvPr/>
          </p:nvSpPr>
          <p:spPr>
            <a:xfrm rot="16200000">
              <a:off x="1268358" y="1917530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57" tIns="19757" rIns="19757" bIns="1975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Fader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100" kern="12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ihandsfigur: Form 70">
              <a:extLst>
                <a:ext uri="{FF2B5EF4-FFF2-40B4-BE49-F238E27FC236}">
                  <a16:creationId xmlns:a16="http://schemas.microsoft.com/office/drawing/2014/main" id="{FAB11280-17FC-7560-CB10-3A212412AF97}"/>
                </a:ext>
              </a:extLst>
            </p:cNvPr>
            <p:cNvSpPr/>
            <p:nvPr/>
          </p:nvSpPr>
          <p:spPr>
            <a:xfrm rot="20016855" flipV="1">
              <a:off x="1853333" y="1809104"/>
              <a:ext cx="872363" cy="45719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2" tIns="-5329" rIns="302863" bIns="-533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72" name="Frihandsfigur: Form 71">
              <a:extLst>
                <a:ext uri="{FF2B5EF4-FFF2-40B4-BE49-F238E27FC236}">
                  <a16:creationId xmlns:a16="http://schemas.microsoft.com/office/drawing/2014/main" id="{8F62A22E-71E7-9744-97C3-F6E7386F9816}"/>
                </a:ext>
              </a:extLst>
            </p:cNvPr>
            <p:cNvSpPr/>
            <p:nvPr/>
          </p:nvSpPr>
          <p:spPr>
            <a:xfrm rot="16200000">
              <a:off x="2489318" y="1416064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57" tIns="19757" rIns="19757" bIns="1975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 dirty="0"/>
                <a:t>Faders </a:t>
              </a:r>
              <a:r>
                <a:rPr lang="sv-SE" sz="11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Fader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100" kern="12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Frihandsfigur: Form 72">
              <a:extLst>
                <a:ext uri="{FF2B5EF4-FFF2-40B4-BE49-F238E27FC236}">
                  <a16:creationId xmlns:a16="http://schemas.microsoft.com/office/drawing/2014/main" id="{32FB5C34-0A96-8A14-61FC-E60BE19B59E4}"/>
                </a:ext>
              </a:extLst>
            </p:cNvPr>
            <p:cNvSpPr/>
            <p:nvPr/>
          </p:nvSpPr>
          <p:spPr>
            <a:xfrm>
              <a:off x="3120170" y="1041553"/>
              <a:ext cx="877906" cy="541818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1" tIns="-798" rIns="216762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74" name="Frihandsfigur: Form 73">
              <a:extLst>
                <a:ext uri="{FF2B5EF4-FFF2-40B4-BE49-F238E27FC236}">
                  <a16:creationId xmlns:a16="http://schemas.microsoft.com/office/drawing/2014/main" id="{FE4CB1C2-69A2-095D-8CF4-170594B6C7C2}"/>
                </a:ext>
              </a:extLst>
            </p:cNvPr>
            <p:cNvSpPr/>
            <p:nvPr/>
          </p:nvSpPr>
          <p:spPr>
            <a:xfrm rot="16200000">
              <a:off x="3794098" y="1165331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Farfars Far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75" name="Frihandsfigur: Form 74">
              <a:extLst>
                <a:ext uri="{FF2B5EF4-FFF2-40B4-BE49-F238E27FC236}">
                  <a16:creationId xmlns:a16="http://schemas.microsoft.com/office/drawing/2014/main" id="{05380180-98EA-B95E-25F2-A04285E1662C}"/>
                </a:ext>
              </a:extLst>
            </p:cNvPr>
            <p:cNvSpPr/>
            <p:nvPr/>
          </p:nvSpPr>
          <p:spPr>
            <a:xfrm rot="2142401">
              <a:off x="3123704" y="1747823"/>
              <a:ext cx="429604" cy="200028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8" rIns="216761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76" name="Frihandsfigur: Form 75">
              <a:extLst>
                <a:ext uri="{FF2B5EF4-FFF2-40B4-BE49-F238E27FC236}">
                  <a16:creationId xmlns:a16="http://schemas.microsoft.com/office/drawing/2014/main" id="{34502281-D986-DC2F-D8A5-C9AF30E404B5}"/>
                </a:ext>
              </a:extLst>
            </p:cNvPr>
            <p:cNvSpPr/>
            <p:nvPr/>
          </p:nvSpPr>
          <p:spPr>
            <a:xfrm rot="16200000">
              <a:off x="3314038" y="1704897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Farfars  Mor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77" name="Frihandsfigur: Form 76">
              <a:extLst>
                <a:ext uri="{FF2B5EF4-FFF2-40B4-BE49-F238E27FC236}">
                  <a16:creationId xmlns:a16="http://schemas.microsoft.com/office/drawing/2014/main" id="{92EDEE7F-FC92-B781-4805-752A8A3AA1C6}"/>
                </a:ext>
              </a:extLst>
            </p:cNvPr>
            <p:cNvSpPr/>
            <p:nvPr/>
          </p:nvSpPr>
          <p:spPr>
            <a:xfrm rot="1638729" flipV="1">
              <a:off x="1865201" y="2394285"/>
              <a:ext cx="875899" cy="45719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3" tIns="-5330" rIns="302862" bIns="-5329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78" name="Frihandsfigur: Form 77">
              <a:extLst>
                <a:ext uri="{FF2B5EF4-FFF2-40B4-BE49-F238E27FC236}">
                  <a16:creationId xmlns:a16="http://schemas.microsoft.com/office/drawing/2014/main" id="{1F4A3426-8C00-8ECC-04B6-8620C4AFE646}"/>
                </a:ext>
              </a:extLst>
            </p:cNvPr>
            <p:cNvSpPr/>
            <p:nvPr/>
          </p:nvSpPr>
          <p:spPr>
            <a:xfrm rot="16200000">
              <a:off x="2489318" y="2418995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Faders moder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 dirty="0"/>
            </a:p>
          </p:txBody>
        </p:sp>
        <p:sp>
          <p:nvSpPr>
            <p:cNvPr id="79" name="Frihandsfigur: Form 78">
              <a:extLst>
                <a:ext uri="{FF2B5EF4-FFF2-40B4-BE49-F238E27FC236}">
                  <a16:creationId xmlns:a16="http://schemas.microsoft.com/office/drawing/2014/main" id="{55B612A9-700A-3110-2368-66F2B5707B5A}"/>
                </a:ext>
              </a:extLst>
            </p:cNvPr>
            <p:cNvSpPr/>
            <p:nvPr/>
          </p:nvSpPr>
          <p:spPr>
            <a:xfrm flipV="1">
              <a:off x="3137020" y="2422209"/>
              <a:ext cx="876299" cy="79505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9" rIns="216762" bIns="-79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80" name="Frihandsfigur: Form 79">
              <a:extLst>
                <a:ext uri="{FF2B5EF4-FFF2-40B4-BE49-F238E27FC236}">
                  <a16:creationId xmlns:a16="http://schemas.microsoft.com/office/drawing/2014/main" id="{94EAE7CB-EE3A-AB26-31AF-2F3BED62F0BA}"/>
                </a:ext>
              </a:extLst>
            </p:cNvPr>
            <p:cNvSpPr/>
            <p:nvPr/>
          </p:nvSpPr>
          <p:spPr>
            <a:xfrm rot="16200000">
              <a:off x="3801718" y="2305422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Farmors  Far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81" name="Frihandsfigur: Form 80">
              <a:extLst>
                <a:ext uri="{FF2B5EF4-FFF2-40B4-BE49-F238E27FC236}">
                  <a16:creationId xmlns:a16="http://schemas.microsoft.com/office/drawing/2014/main" id="{75BE36D1-BE7D-981C-CEFD-C23BC6A331DE}"/>
                </a:ext>
              </a:extLst>
            </p:cNvPr>
            <p:cNvSpPr/>
            <p:nvPr/>
          </p:nvSpPr>
          <p:spPr>
            <a:xfrm rot="2142401">
              <a:off x="3145792" y="2851508"/>
              <a:ext cx="429604" cy="19885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9" rIns="216762" bIns="-79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82" name="Frihandsfigur: Form 81">
              <a:extLst>
                <a:ext uri="{FF2B5EF4-FFF2-40B4-BE49-F238E27FC236}">
                  <a16:creationId xmlns:a16="http://schemas.microsoft.com/office/drawing/2014/main" id="{EBB4D37D-7E1C-2F36-AF9D-DBA895468DB9}"/>
                </a:ext>
              </a:extLst>
            </p:cNvPr>
            <p:cNvSpPr/>
            <p:nvPr/>
          </p:nvSpPr>
          <p:spPr>
            <a:xfrm rot="16200000">
              <a:off x="3344518" y="2730688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Farmors Mor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83" name="Frihandsfigur: Form 82">
              <a:extLst>
                <a:ext uri="{FF2B5EF4-FFF2-40B4-BE49-F238E27FC236}">
                  <a16:creationId xmlns:a16="http://schemas.microsoft.com/office/drawing/2014/main" id="{4D1B04D8-259F-1422-94BC-0576EB2987AD}"/>
                </a:ext>
              </a:extLst>
            </p:cNvPr>
            <p:cNvSpPr/>
            <p:nvPr/>
          </p:nvSpPr>
          <p:spPr>
            <a:xfrm rot="2601909">
              <a:off x="563001" y="3630013"/>
              <a:ext cx="1061868" cy="19885"/>
            </a:xfrm>
            <a:custGeom>
              <a:avLst/>
              <a:gdLst>
                <a:gd name="connsiteX0" fmla="*/ 0 w 1061868"/>
                <a:gd name="connsiteY0" fmla="*/ 9942 h 19885"/>
                <a:gd name="connsiteX1" fmla="*/ 1061868 w 1061868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1868" h="19885">
                  <a:moveTo>
                    <a:pt x="0" y="9942"/>
                  </a:moveTo>
                  <a:lnTo>
                    <a:pt x="1061868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7087" tIns="-16606" rIns="517087" bIns="-16603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84" name="Frihandsfigur: Form 83">
              <a:extLst>
                <a:ext uri="{FF2B5EF4-FFF2-40B4-BE49-F238E27FC236}">
                  <a16:creationId xmlns:a16="http://schemas.microsoft.com/office/drawing/2014/main" id="{2E3B76D6-AADF-9AB9-08C0-950343D7777C}"/>
                </a:ext>
              </a:extLst>
            </p:cNvPr>
            <p:cNvSpPr/>
            <p:nvPr/>
          </p:nvSpPr>
          <p:spPr>
            <a:xfrm rot="16200000">
              <a:off x="1268358" y="3923392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57" tIns="19757" rIns="19757" bIns="19757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1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Moder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100" kern="1200" dirty="0"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ihandsfigur: Form 84">
              <a:extLst>
                <a:ext uri="{FF2B5EF4-FFF2-40B4-BE49-F238E27FC236}">
                  <a16:creationId xmlns:a16="http://schemas.microsoft.com/office/drawing/2014/main" id="{B7571481-88D7-886B-2B88-BEA88F9AD24F}"/>
                </a:ext>
              </a:extLst>
            </p:cNvPr>
            <p:cNvSpPr/>
            <p:nvPr/>
          </p:nvSpPr>
          <p:spPr>
            <a:xfrm rot="20256968">
              <a:off x="1906540" y="3570921"/>
              <a:ext cx="823428" cy="329765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2" tIns="-5329" rIns="302863" bIns="-533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86" name="Frihandsfigur: Form 85">
              <a:extLst>
                <a:ext uri="{FF2B5EF4-FFF2-40B4-BE49-F238E27FC236}">
                  <a16:creationId xmlns:a16="http://schemas.microsoft.com/office/drawing/2014/main" id="{7E08CF33-BED7-382E-B076-FE06CAB9E7E6}"/>
                </a:ext>
              </a:extLst>
            </p:cNvPr>
            <p:cNvSpPr/>
            <p:nvPr/>
          </p:nvSpPr>
          <p:spPr>
            <a:xfrm rot="16200000">
              <a:off x="2489318" y="3421927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Moders Fader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 dirty="0"/>
            </a:p>
          </p:txBody>
        </p:sp>
        <p:sp>
          <p:nvSpPr>
            <p:cNvPr id="87" name="Frihandsfigur: Form 86">
              <a:extLst>
                <a:ext uri="{FF2B5EF4-FFF2-40B4-BE49-F238E27FC236}">
                  <a16:creationId xmlns:a16="http://schemas.microsoft.com/office/drawing/2014/main" id="{D65713B0-6073-72A0-1C6B-58C8389F681E}"/>
                </a:ext>
              </a:extLst>
            </p:cNvPr>
            <p:cNvSpPr/>
            <p:nvPr/>
          </p:nvSpPr>
          <p:spPr>
            <a:xfrm>
              <a:off x="3159879" y="3344232"/>
              <a:ext cx="876299" cy="178881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1" tIns="-798" rIns="216762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88" name="Frihandsfigur: Form 87">
              <a:extLst>
                <a:ext uri="{FF2B5EF4-FFF2-40B4-BE49-F238E27FC236}">
                  <a16:creationId xmlns:a16="http://schemas.microsoft.com/office/drawing/2014/main" id="{900BE331-97E7-948D-0DE4-A75B523C08A7}"/>
                </a:ext>
              </a:extLst>
            </p:cNvPr>
            <p:cNvSpPr/>
            <p:nvPr/>
          </p:nvSpPr>
          <p:spPr>
            <a:xfrm rot="16200000">
              <a:off x="3847438" y="3308354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Morfars  Far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89" name="Frihandsfigur: Form 88">
              <a:extLst>
                <a:ext uri="{FF2B5EF4-FFF2-40B4-BE49-F238E27FC236}">
                  <a16:creationId xmlns:a16="http://schemas.microsoft.com/office/drawing/2014/main" id="{217F1506-1C78-BA7C-DA24-1DC1ACCA3FD8}"/>
                </a:ext>
              </a:extLst>
            </p:cNvPr>
            <p:cNvSpPr/>
            <p:nvPr/>
          </p:nvSpPr>
          <p:spPr>
            <a:xfrm rot="2144315">
              <a:off x="3135499" y="3885473"/>
              <a:ext cx="457260" cy="19885"/>
            </a:xfrm>
            <a:custGeom>
              <a:avLst/>
              <a:gdLst>
                <a:gd name="connsiteX0" fmla="*/ 0 w 457260"/>
                <a:gd name="connsiteY0" fmla="*/ 9942 h 19885"/>
                <a:gd name="connsiteX1" fmla="*/ 457260 w 457260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7260" h="19885">
                  <a:moveTo>
                    <a:pt x="0" y="9942"/>
                  </a:moveTo>
                  <a:lnTo>
                    <a:pt x="457260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899" tIns="-1490" rIns="229897" bIns="-1489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90" name="Frihandsfigur: Form 89">
              <a:extLst>
                <a:ext uri="{FF2B5EF4-FFF2-40B4-BE49-F238E27FC236}">
                  <a16:creationId xmlns:a16="http://schemas.microsoft.com/office/drawing/2014/main" id="{4D07C4E1-CA10-C05C-CB89-3A54330A7CCF}"/>
                </a:ext>
              </a:extLst>
            </p:cNvPr>
            <p:cNvSpPr/>
            <p:nvPr/>
          </p:nvSpPr>
          <p:spPr>
            <a:xfrm rot="16200000">
              <a:off x="3343967" y="3666147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Morfars Mor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91" name="Frihandsfigur: Form 90">
              <a:extLst>
                <a:ext uri="{FF2B5EF4-FFF2-40B4-BE49-F238E27FC236}">
                  <a16:creationId xmlns:a16="http://schemas.microsoft.com/office/drawing/2014/main" id="{FE4BE468-7558-B674-C5B1-808268E5E8EE}"/>
                </a:ext>
              </a:extLst>
            </p:cNvPr>
            <p:cNvSpPr/>
            <p:nvPr/>
          </p:nvSpPr>
          <p:spPr>
            <a:xfrm rot="1982137" flipV="1">
              <a:off x="1860465" y="4415678"/>
              <a:ext cx="963120" cy="275672"/>
            </a:xfrm>
            <a:custGeom>
              <a:avLst/>
              <a:gdLst>
                <a:gd name="connsiteX0" fmla="*/ 0 w 610869"/>
                <a:gd name="connsiteY0" fmla="*/ 9942 h 19885"/>
                <a:gd name="connsiteX1" fmla="*/ 610869 w 610869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0869" h="19885">
                  <a:moveTo>
                    <a:pt x="0" y="9942"/>
                  </a:moveTo>
                  <a:lnTo>
                    <a:pt x="610869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2863" tIns="-5330" rIns="302862" bIns="-5329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92" name="Frihandsfigur: Form 91">
              <a:extLst>
                <a:ext uri="{FF2B5EF4-FFF2-40B4-BE49-F238E27FC236}">
                  <a16:creationId xmlns:a16="http://schemas.microsoft.com/office/drawing/2014/main" id="{982CAC3F-6957-0729-50F4-CF0A2C6627E3}"/>
                </a:ext>
              </a:extLst>
            </p:cNvPr>
            <p:cNvSpPr/>
            <p:nvPr/>
          </p:nvSpPr>
          <p:spPr>
            <a:xfrm rot="16200000">
              <a:off x="2489318" y="4424858"/>
              <a:ext cx="946636" cy="436057"/>
            </a:xfrm>
            <a:custGeom>
              <a:avLst/>
              <a:gdLst>
                <a:gd name="connsiteX0" fmla="*/ 0 w 946636"/>
                <a:gd name="connsiteY0" fmla="*/ 43606 h 436057"/>
                <a:gd name="connsiteX1" fmla="*/ 43606 w 946636"/>
                <a:gd name="connsiteY1" fmla="*/ 0 h 436057"/>
                <a:gd name="connsiteX2" fmla="*/ 903030 w 946636"/>
                <a:gd name="connsiteY2" fmla="*/ 0 h 436057"/>
                <a:gd name="connsiteX3" fmla="*/ 946636 w 946636"/>
                <a:gd name="connsiteY3" fmla="*/ 43606 h 436057"/>
                <a:gd name="connsiteX4" fmla="*/ 946636 w 946636"/>
                <a:gd name="connsiteY4" fmla="*/ 392451 h 436057"/>
                <a:gd name="connsiteX5" fmla="*/ 903030 w 946636"/>
                <a:gd name="connsiteY5" fmla="*/ 436057 h 436057"/>
                <a:gd name="connsiteX6" fmla="*/ 43606 w 946636"/>
                <a:gd name="connsiteY6" fmla="*/ 436057 h 436057"/>
                <a:gd name="connsiteX7" fmla="*/ 0 w 946636"/>
                <a:gd name="connsiteY7" fmla="*/ 392451 h 436057"/>
                <a:gd name="connsiteX8" fmla="*/ 0 w 946636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636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903030" y="0"/>
                  </a:lnTo>
                  <a:cubicBezTo>
                    <a:pt x="927113" y="0"/>
                    <a:pt x="946636" y="19523"/>
                    <a:pt x="946636" y="43606"/>
                  </a:cubicBezTo>
                  <a:lnTo>
                    <a:pt x="946636" y="392451"/>
                  </a:lnTo>
                  <a:cubicBezTo>
                    <a:pt x="946636" y="416534"/>
                    <a:pt x="927113" y="436057"/>
                    <a:pt x="903030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 dirty="0"/>
                <a:t>Moders moder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 dirty="0"/>
            </a:p>
          </p:txBody>
        </p:sp>
        <p:sp>
          <p:nvSpPr>
            <p:cNvPr id="93" name="Frihandsfigur: Form 92">
              <a:extLst>
                <a:ext uri="{FF2B5EF4-FFF2-40B4-BE49-F238E27FC236}">
                  <a16:creationId xmlns:a16="http://schemas.microsoft.com/office/drawing/2014/main" id="{56CF434B-2EE8-1232-9D9C-ECCEC53F5FDD}"/>
                </a:ext>
              </a:extLst>
            </p:cNvPr>
            <p:cNvSpPr/>
            <p:nvPr/>
          </p:nvSpPr>
          <p:spPr>
            <a:xfrm>
              <a:off x="3199085" y="4152641"/>
              <a:ext cx="776133" cy="475551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1" tIns="-798" rIns="216762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94" name="Frihandsfigur: Form 93">
              <a:extLst>
                <a:ext uri="{FF2B5EF4-FFF2-40B4-BE49-F238E27FC236}">
                  <a16:creationId xmlns:a16="http://schemas.microsoft.com/office/drawing/2014/main" id="{EBCD7D83-3725-7B71-CA24-3D00ABA4E185}"/>
                </a:ext>
              </a:extLst>
            </p:cNvPr>
            <p:cNvSpPr/>
            <p:nvPr/>
          </p:nvSpPr>
          <p:spPr>
            <a:xfrm rot="16200000">
              <a:off x="3807660" y="4357005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Mormors Far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  <p:sp>
          <p:nvSpPr>
            <p:cNvPr id="95" name="Frihandsfigur: Form 94">
              <a:extLst>
                <a:ext uri="{FF2B5EF4-FFF2-40B4-BE49-F238E27FC236}">
                  <a16:creationId xmlns:a16="http://schemas.microsoft.com/office/drawing/2014/main" id="{E351D8AA-7CB5-64CB-C345-E99D64D010A3}"/>
                </a:ext>
              </a:extLst>
            </p:cNvPr>
            <p:cNvSpPr/>
            <p:nvPr/>
          </p:nvSpPr>
          <p:spPr>
            <a:xfrm rot="2142401">
              <a:off x="3151735" y="4887850"/>
              <a:ext cx="429604" cy="19885"/>
            </a:xfrm>
            <a:custGeom>
              <a:avLst/>
              <a:gdLst>
                <a:gd name="connsiteX0" fmla="*/ 0 w 429604"/>
                <a:gd name="connsiteY0" fmla="*/ 9942 h 19885"/>
                <a:gd name="connsiteX1" fmla="*/ 429604 w 429604"/>
                <a:gd name="connsiteY1" fmla="*/ 9942 h 1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9604" h="19885">
                  <a:moveTo>
                    <a:pt x="0" y="9942"/>
                  </a:moveTo>
                  <a:lnTo>
                    <a:pt x="429604" y="9942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6762" tIns="-798" rIns="216761" bIns="-798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500" kern="1200"/>
            </a:p>
          </p:txBody>
        </p:sp>
        <p:sp>
          <p:nvSpPr>
            <p:cNvPr id="96" name="Frihandsfigur: Form 95">
              <a:extLst>
                <a:ext uri="{FF2B5EF4-FFF2-40B4-BE49-F238E27FC236}">
                  <a16:creationId xmlns:a16="http://schemas.microsoft.com/office/drawing/2014/main" id="{FD7DEE50-66B5-AF38-59EF-4324BD5B0884}"/>
                </a:ext>
              </a:extLst>
            </p:cNvPr>
            <p:cNvSpPr/>
            <p:nvPr/>
          </p:nvSpPr>
          <p:spPr>
            <a:xfrm rot="16200000">
              <a:off x="3342840" y="4667971"/>
              <a:ext cx="872114" cy="436057"/>
            </a:xfrm>
            <a:custGeom>
              <a:avLst/>
              <a:gdLst>
                <a:gd name="connsiteX0" fmla="*/ 0 w 872114"/>
                <a:gd name="connsiteY0" fmla="*/ 43606 h 436057"/>
                <a:gd name="connsiteX1" fmla="*/ 43606 w 872114"/>
                <a:gd name="connsiteY1" fmla="*/ 0 h 436057"/>
                <a:gd name="connsiteX2" fmla="*/ 828508 w 872114"/>
                <a:gd name="connsiteY2" fmla="*/ 0 h 436057"/>
                <a:gd name="connsiteX3" fmla="*/ 872114 w 872114"/>
                <a:gd name="connsiteY3" fmla="*/ 43606 h 436057"/>
                <a:gd name="connsiteX4" fmla="*/ 872114 w 872114"/>
                <a:gd name="connsiteY4" fmla="*/ 392451 h 436057"/>
                <a:gd name="connsiteX5" fmla="*/ 828508 w 872114"/>
                <a:gd name="connsiteY5" fmla="*/ 436057 h 436057"/>
                <a:gd name="connsiteX6" fmla="*/ 43606 w 872114"/>
                <a:gd name="connsiteY6" fmla="*/ 436057 h 436057"/>
                <a:gd name="connsiteX7" fmla="*/ 0 w 872114"/>
                <a:gd name="connsiteY7" fmla="*/ 392451 h 436057"/>
                <a:gd name="connsiteX8" fmla="*/ 0 w 872114"/>
                <a:gd name="connsiteY8" fmla="*/ 43606 h 43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114" h="436057">
                  <a:moveTo>
                    <a:pt x="0" y="43606"/>
                  </a:moveTo>
                  <a:cubicBezTo>
                    <a:pt x="0" y="19523"/>
                    <a:pt x="19523" y="0"/>
                    <a:pt x="43606" y="0"/>
                  </a:cubicBezTo>
                  <a:lnTo>
                    <a:pt x="828508" y="0"/>
                  </a:lnTo>
                  <a:cubicBezTo>
                    <a:pt x="852591" y="0"/>
                    <a:pt x="872114" y="19523"/>
                    <a:pt x="872114" y="43606"/>
                  </a:cubicBezTo>
                  <a:lnTo>
                    <a:pt x="872114" y="392451"/>
                  </a:lnTo>
                  <a:cubicBezTo>
                    <a:pt x="872114" y="416534"/>
                    <a:pt x="852591" y="436057"/>
                    <a:pt x="828508" y="436057"/>
                  </a:cubicBezTo>
                  <a:lnTo>
                    <a:pt x="43606" y="436057"/>
                  </a:lnTo>
                  <a:cubicBezTo>
                    <a:pt x="19523" y="436057"/>
                    <a:pt x="0" y="416534"/>
                    <a:pt x="0" y="392451"/>
                  </a:cubicBezTo>
                  <a:lnTo>
                    <a:pt x="0" y="43606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122" tIns="19122" rIns="19122" bIns="19122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2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000" kern="1200"/>
                <a:t>Mormors Mor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sv-SE" sz="1000" kern="1200"/>
            </a:p>
          </p:txBody>
        </p:sp>
      </p:grpSp>
      <p:sp>
        <p:nvSpPr>
          <p:cNvPr id="97" name="textruta 96">
            <a:extLst>
              <a:ext uri="{FF2B5EF4-FFF2-40B4-BE49-F238E27FC236}">
                <a16:creationId xmlns:a16="http://schemas.microsoft.com/office/drawing/2014/main" id="{20588E2C-A1C8-B2E6-B4D6-1059B62C3D46}"/>
              </a:ext>
            </a:extLst>
          </p:cNvPr>
          <p:cNvSpPr txBox="1"/>
          <p:nvPr/>
        </p:nvSpPr>
        <p:spPr>
          <a:xfrm>
            <a:off x="1648146" y="539151"/>
            <a:ext cx="167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Bra eller dåligt?</a:t>
            </a:r>
          </a:p>
        </p:txBody>
      </p:sp>
    </p:spTree>
    <p:extLst>
      <p:ext uri="{BB962C8B-B14F-4D97-AF65-F5344CB8AC3E}">
        <p14:creationId xmlns:p14="http://schemas.microsoft.com/office/powerpoint/2010/main" val="115445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ADE6FBA-23AA-ACB1-8774-5D003F12C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880" y="1283784"/>
            <a:ext cx="9678239" cy="4290432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A3BB9D4D-B740-3EB6-4D29-6E12B3A50208}"/>
              </a:ext>
            </a:extLst>
          </p:cNvPr>
          <p:cNvSpPr txBox="1"/>
          <p:nvPr/>
        </p:nvSpPr>
        <p:spPr>
          <a:xfrm>
            <a:off x="977154" y="285750"/>
            <a:ext cx="9126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rgbClr val="202124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Svar på ”En enkät om hjärtintyg efter avslutat avel”</a:t>
            </a:r>
            <a:endParaRPr lang="sv-SE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55112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32E08A6-096E-84B2-F630-9FE050EEA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16" y="1238250"/>
            <a:ext cx="11046397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4825CB1-C605-9510-3228-F14B4FF56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0"/>
            <a:ext cx="11276960" cy="680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6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996FE47-8879-CDB0-01ED-C5CEEB12D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67" y="188259"/>
            <a:ext cx="10487261" cy="620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BBFF3F6E-CED9-1238-9FFF-A8851C51D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4" y="670812"/>
            <a:ext cx="10251017" cy="590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9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5D7335-C0D9-0FAE-1E21-45A908DD5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497916"/>
              </p:ext>
            </p:extLst>
          </p:nvPr>
        </p:nvGraphicFramePr>
        <p:xfrm>
          <a:off x="1571625" y="609600"/>
          <a:ext cx="8801099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41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54B57D-A6A6-4257-9F45-2042DB02A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2988"/>
              </p:ext>
            </p:extLst>
          </p:nvPr>
        </p:nvGraphicFramePr>
        <p:xfrm>
          <a:off x="1013012" y="161365"/>
          <a:ext cx="10040470" cy="657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715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C3F0CA65-CA3D-5B3F-B091-2786E1161FCD}"/>
              </a:ext>
            </a:extLst>
          </p:cNvPr>
          <p:cNvSpPr txBox="1"/>
          <p:nvPr/>
        </p:nvSpPr>
        <p:spPr>
          <a:xfrm rot="10800000" flipH="1" flipV="1">
            <a:off x="1865554" y="1005682"/>
            <a:ext cx="6937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Styrelseinformation</a:t>
            </a:r>
          </a:p>
        </p:txBody>
      </p:sp>
    </p:spTree>
    <p:extLst>
      <p:ext uri="{BB962C8B-B14F-4D97-AF65-F5344CB8AC3E}">
        <p14:creationId xmlns:p14="http://schemas.microsoft.com/office/powerpoint/2010/main" val="417446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E1258E6-5336-20B9-8D32-347EF65D026C}"/>
              </a:ext>
            </a:extLst>
          </p:cNvPr>
          <p:cNvSpPr txBox="1"/>
          <p:nvPr/>
        </p:nvSpPr>
        <p:spPr>
          <a:xfrm>
            <a:off x="2196353" y="965263"/>
            <a:ext cx="7360024" cy="3533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 för arbetsgruppen!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Förbättra dagens och söka andra möjligheter att snabba upp så fler </a:t>
            </a:r>
            <a:r>
              <a:rPr lang="sv-S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cavalierer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 och får hjärta UA-intyg och förblir friska högre upp åldrarna.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Regelbundet informera uppfödare och övriga medlemmar om utvecklingen av ovanstående för att stärka motivationen.</a:t>
            </a:r>
          </a:p>
        </p:txBody>
      </p:sp>
    </p:spTree>
    <p:extLst>
      <p:ext uri="{BB962C8B-B14F-4D97-AF65-F5344CB8AC3E}">
        <p14:creationId xmlns:p14="http://schemas.microsoft.com/office/powerpoint/2010/main" val="37600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8C115A7E-F27B-5D84-DE7C-625865E95C7D}"/>
              </a:ext>
            </a:extLst>
          </p:cNvPr>
          <p:cNvSpPr txBox="1"/>
          <p:nvPr/>
        </p:nvSpPr>
        <p:spPr>
          <a:xfrm>
            <a:off x="116542" y="164243"/>
            <a:ext cx="5522259" cy="6550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Månadsmöten via Teams med alla uppfödare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 är medlemmar i SCKCS sista onsdagen i månaden. Med start i Oktober 2022.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Innehåll: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Styrelseinformation.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Några intressanta månadsuppföljningar.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är viktigast?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Halvårs möten på Teams för alla medlemmar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SCKCS.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Innehåll: 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Aktuell styrelseinformation.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 uppföljningar i stort. 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Teamsföreläsningar riktat till medlemmar.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 tidningen.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vi jobbar med i stort samt det som ligger i pipeline.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Tillsammans med SKK</a:t>
            </a: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Förenklad uppföljning av flera generationer på hälsoviktiga parametrar.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över dagens hälsoprogram, vad är bra och vad är mindre bra.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Regelbundna möten med SKK. 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Uppfödarnas förslag från uppfödarträffarna våren 2022.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Formulera om ögondiagnoserna.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”Kloka gummor” i klubben.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656319C-991C-CC1A-4B45-728C29BCF57E}"/>
              </a:ext>
            </a:extLst>
          </p:cNvPr>
          <p:cNvSpPr txBox="1"/>
          <p:nvPr/>
        </p:nvSpPr>
        <p:spPr>
          <a:xfrm>
            <a:off x="5800162" y="164243"/>
            <a:ext cx="6185647" cy="660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bör vara enklare att få utländska veterinärer med rätt kompetens godkända.</a:t>
            </a:r>
            <a:endParaRPr lang="sv-SE" sz="1600" dirty="0"/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kontakt på SKKs </a:t>
            </a:r>
            <a:r>
              <a:rPr lang="nb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Avel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nb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Hälsa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 klubben.</a:t>
            </a:r>
            <a:endParaRPr lang="sv-S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Samband mellan blåsljud och tandhälsa?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Annonsera i varje nummer i tidningen om vikten att ta hjärtintyg.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bort stopptecken på avelsdata.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Höja åldern i avtalen med bibehållen avelsrätt även på hanar.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Samarbete med de nordiska länderna.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Enklare att importera.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Ordna en spermiebank för att tillvarata hanar med starka hjärtlinjer.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Inventering av svenska godkända veterinärer. (ta hjälp av LO)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Dödsfallsregister.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med krypta hanar. (värdefulla hanar efter förolyckad förälder)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Nedan några punkter som är upptagna med SKK.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Hanhundsinventering.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Feldiagnostiserade hjärtintyg.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registrering av SM.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Hjärtindex? Genomisk selektion. (Helena på SKK:s förslag)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Släktskapsindex.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Datorisera påminnelse om att ta hjärtintyg.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 att klara den målsättningen vi har måste vi prioritera det som snabbast ger det önskade resultatet. </a:t>
            </a:r>
            <a:r>
              <a:rPr lang="sv-S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944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17143</TotalTime>
  <Words>826</Words>
  <Application>Microsoft Office PowerPoint</Application>
  <PresentationFormat>Bredbild</PresentationFormat>
  <Paragraphs>150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Symbol</vt:lpstr>
      <vt:lpstr>Office-tema</vt:lpstr>
      <vt:lpstr>Månadsmöte uppfödare 2022-10-26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Rolf Lundgren</dc:creator>
  <cp:lastModifiedBy>Tina Sekreterare</cp:lastModifiedBy>
  <cp:revision>2</cp:revision>
  <dcterms:created xsi:type="dcterms:W3CDTF">2022-10-01T06:52:30Z</dcterms:created>
  <dcterms:modified xsi:type="dcterms:W3CDTF">2022-10-27T10:13:44Z</dcterms:modified>
</cp:coreProperties>
</file>