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i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2" r:id="rId6"/>
    <p:sldId id="273" r:id="rId7"/>
    <p:sldId id="263" r:id="rId8"/>
    <p:sldId id="264" r:id="rId9"/>
    <p:sldId id="272" r:id="rId10"/>
    <p:sldId id="270" r:id="rId11"/>
    <p:sldId id="271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8" d="100"/>
          <a:sy n="78" d="100"/>
        </p:scale>
        <p:origin x="87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B97A4-D6C3-49AA-AAAE-C15452CD2C83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907F3-9E31-471A-95A3-2AEB588440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3193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FBD3C-5B5B-4914-9EEE-CC1460BB09F0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F5C29-976C-432D-B878-E285D0DC7EA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506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F5C29-976C-432D-B878-E285D0DC7EA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8754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F5C29-976C-432D-B878-E285D0DC7EA7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9671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F5C29-976C-432D-B878-E285D0DC7EA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2283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F5C29-976C-432D-B878-E285D0DC7EA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8270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F5C29-976C-432D-B878-E285D0DC7EA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401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F5C29-976C-432D-B878-E285D0DC7EA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9291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F5C29-976C-432D-B878-E285D0DC7EA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7841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F5C29-976C-432D-B878-E285D0DC7EA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7131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F5C29-976C-432D-B878-E285D0DC7EA7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459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F5C29-976C-432D-B878-E285D0DC7EA7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5597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E215-7F04-4213-8E63-FA4650F9A85D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627-5646-408D-940C-6A8868C932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71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E215-7F04-4213-8E63-FA4650F9A85D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627-5646-408D-940C-6A8868C932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8902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E215-7F04-4213-8E63-FA4650F9A85D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627-5646-408D-940C-6A8868C932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105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E215-7F04-4213-8E63-FA4650F9A85D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627-5646-408D-940C-6A8868C932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493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E215-7F04-4213-8E63-FA4650F9A85D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627-5646-408D-940C-6A8868C932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546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E215-7F04-4213-8E63-FA4650F9A85D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627-5646-408D-940C-6A8868C932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8405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E215-7F04-4213-8E63-FA4650F9A85D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627-5646-408D-940C-6A8868C932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50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E215-7F04-4213-8E63-FA4650F9A85D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627-5646-408D-940C-6A8868C932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83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E215-7F04-4213-8E63-FA4650F9A85D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627-5646-408D-940C-6A8868C932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871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E215-7F04-4213-8E63-FA4650F9A85D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627-5646-408D-940C-6A8868C932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362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E215-7F04-4213-8E63-FA4650F9A85D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627-5646-408D-940C-6A8868C932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937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E215-7F04-4213-8E63-FA4650F9A85D}" type="datetimeFigureOut">
              <a:rPr lang="sv-SE" smtClean="0"/>
              <a:t>2022-09-16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06627-5646-408D-940C-6A8868C932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6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hyperlink" Target="about:blank" TargetMode="External"/><Relationship Id="rId5" Type="http://schemas.openxmlformats.org/officeDocument/2006/relationships/image" Target="../media/image8.wmf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66800" y="676894"/>
            <a:ext cx="9945974" cy="3063833"/>
          </a:xfrm>
        </p:spPr>
        <p:txBody>
          <a:bodyPr>
            <a:normAutofit fontScale="90000"/>
          </a:bodyPr>
          <a:lstStyle/>
          <a:p>
            <a:br>
              <a:rPr lang="sv-SE" dirty="0"/>
            </a:br>
            <a:r>
              <a:rPr lang="sv-SE" sz="4900" b="1" dirty="0">
                <a:latin typeface="Arial" panose="020B0604020202020204" pitchFamily="34" charset="0"/>
                <a:cs typeface="Arial" panose="020B0604020202020204" pitchFamily="34" charset="0"/>
              </a:rPr>
              <a:t>Utvärdering </a:t>
            </a:r>
            <a:br>
              <a:rPr lang="sv-SE" sz="4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4900" b="1" dirty="0">
                <a:latin typeface="Arial" panose="020B0604020202020204" pitchFamily="34" charset="0"/>
                <a:cs typeface="Arial" panose="020B0604020202020204" pitchFamily="34" charset="0"/>
              </a:rPr>
              <a:t>Hälsoprogram 2001</a:t>
            </a:r>
            <a:br>
              <a:rPr lang="sv-SE" sz="4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v-SE" sz="4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4900" b="1" dirty="0">
                <a:latin typeface="Arial" panose="020B0604020202020204" pitchFamily="34" charset="0"/>
                <a:cs typeface="Arial" panose="020B0604020202020204" pitchFamily="34" charset="0"/>
              </a:rPr>
              <a:t>Cavalier King Charles Spaniel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68774" y="5097353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lang="sv-SE" sz="4800" dirty="0"/>
              <a:t>Juli och Augusti 2016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Kenneth Persson och Rolf Lundgren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" y="109940"/>
            <a:ext cx="20320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086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2106410" y="244877"/>
            <a:ext cx="9247389" cy="1325563"/>
          </a:xfrm>
        </p:spPr>
        <p:txBody>
          <a:bodyPr/>
          <a:lstStyle/>
          <a:p>
            <a:pPr algn="ctr"/>
            <a:r>
              <a:rPr lang="sv-SE" b="1" dirty="0"/>
              <a:t>Trend linje blåsljud hos </a:t>
            </a:r>
            <a:r>
              <a:rPr lang="sv-SE" b="1" dirty="0" err="1"/>
              <a:t>Cavalier</a:t>
            </a:r>
            <a:endParaRPr lang="sv-SE" b="1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" y="109940"/>
            <a:ext cx="2032000" cy="1460500"/>
          </a:xfrm>
          <a:prstGeom prst="rect">
            <a:avLst/>
          </a:prstGeom>
        </p:spPr>
      </p:pic>
      <p:pic>
        <p:nvPicPr>
          <p:cNvPr id="3099" name="Picture 27">
            <a:extLst>
              <a:ext uri="{FF2B5EF4-FFF2-40B4-BE49-F238E27FC236}">
                <a16:creationId xmlns:a16="http://schemas.microsoft.com/office/drawing/2014/main" id="{49250EF4-EC70-0475-FD23-20E2F9E8F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0" y="1562100"/>
            <a:ext cx="10071100" cy="500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1506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337" y="355599"/>
            <a:ext cx="4585648" cy="3295934"/>
          </a:xfrm>
          <a:prstGeom prst="rect">
            <a:avLst/>
          </a:prstGeom>
        </p:spPr>
      </p:pic>
      <p:sp>
        <p:nvSpPr>
          <p:cNvPr id="2" name="textruta 1"/>
          <p:cNvSpPr txBox="1"/>
          <p:nvPr/>
        </p:nvSpPr>
        <p:spPr>
          <a:xfrm>
            <a:off x="1064526" y="4326340"/>
            <a:ext cx="9171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/>
              <a:t>Tack för visat intresse</a:t>
            </a:r>
          </a:p>
        </p:txBody>
      </p:sp>
    </p:spTree>
    <p:extLst>
      <p:ext uri="{BB962C8B-B14F-4D97-AF65-F5344CB8AC3E}">
        <p14:creationId xmlns:p14="http://schemas.microsoft.com/office/powerpoint/2010/main" val="3473930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" y="109940"/>
            <a:ext cx="2032000" cy="1460500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2540000" y="333829"/>
            <a:ext cx="8592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b="1" dirty="0">
                <a:latin typeface="Arial" panose="020B0604020202020204" pitchFamily="34" charset="0"/>
                <a:cs typeface="Arial" panose="020B0604020202020204" pitchFamily="34" charset="0"/>
              </a:rPr>
              <a:t>Bakgrund</a:t>
            </a:r>
          </a:p>
        </p:txBody>
      </p:sp>
      <p:sp>
        <p:nvSpPr>
          <p:cNvPr id="5" name="Rektangel 4"/>
          <p:cNvSpPr/>
          <p:nvPr/>
        </p:nvSpPr>
        <p:spPr>
          <a:xfrm>
            <a:off x="2349542" y="1465071"/>
            <a:ext cx="938150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/>
              <a:t>Hälsoprogrammet 2001 hade som målsättning att debutåldern skulle förskjutas uppåt i åldrarna.</a:t>
            </a:r>
          </a:p>
          <a:p>
            <a:endParaRPr lang="sv-SE" dirty="0"/>
          </a:p>
          <a:p>
            <a:r>
              <a:rPr lang="sv-SE" dirty="0"/>
              <a:t> Utvärdering avser 2001-2015.</a:t>
            </a:r>
          </a:p>
          <a:p>
            <a:endParaRPr lang="sv-SE" dirty="0"/>
          </a:p>
          <a:p>
            <a:r>
              <a:rPr lang="sv-SE" dirty="0"/>
              <a:t>2001-2005 var flertalet hundar i statistiken, 80% , avlade utanför Hälsoprogrammet</a:t>
            </a:r>
          </a:p>
          <a:p>
            <a:r>
              <a:rPr lang="sv-SE" dirty="0"/>
              <a:t>2006-2010 var det en del mindre hundar, 30% , som var avlade utanför Hälsoprogrammet</a:t>
            </a:r>
          </a:p>
          <a:p>
            <a:r>
              <a:rPr lang="sv-SE" dirty="0"/>
              <a:t>2011-2015 var samtliga hundar i statistiken avlade inom Hälsoprogrammet.</a:t>
            </a:r>
          </a:p>
          <a:p>
            <a:endParaRPr lang="sv-SE" dirty="0"/>
          </a:p>
          <a:p>
            <a:r>
              <a:rPr lang="sv-SE" dirty="0"/>
              <a:t>Tabellerna under sammanställning avser Debutålder för hundar d.v.s. första gången blåsljud upptäcks.</a:t>
            </a:r>
          </a:p>
          <a:p>
            <a:r>
              <a:rPr lang="sv-SE" dirty="0"/>
              <a:t>Dubbletter är borttagna, t.ex. hundar som undersökts och fått diagnos blåsljud 4 år i rad, då är bara första året med.</a:t>
            </a:r>
          </a:p>
          <a:p>
            <a:r>
              <a:rPr lang="sv-SE" dirty="0"/>
              <a:t>Åldern är beräknad på födelsedatum. ( inte bara årtal ) Om diagnos gjordes på födelsedagen eller efter så räknades den till respektive år.</a:t>
            </a:r>
          </a:p>
          <a:p>
            <a:endParaRPr lang="sv-SE" dirty="0"/>
          </a:p>
          <a:p>
            <a:r>
              <a:rPr lang="sv-SE" dirty="0"/>
              <a:t>Källor: SKK Avelsdata, </a:t>
            </a:r>
            <a:r>
              <a:rPr lang="sv-SE" dirty="0" err="1"/>
              <a:t>Cavalier</a:t>
            </a:r>
            <a:r>
              <a:rPr lang="sv-SE" dirty="0"/>
              <a:t> </a:t>
            </a:r>
            <a:r>
              <a:rPr lang="sv-SE" dirty="0" err="1"/>
              <a:t>health</a:t>
            </a:r>
            <a:r>
              <a:rPr lang="sv-SE" dirty="0"/>
              <a:t> organisation, Rasstandard för SCKCS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2322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06410" y="365126"/>
            <a:ext cx="9247389" cy="1005700"/>
          </a:xfrm>
        </p:spPr>
        <p:txBody>
          <a:bodyPr/>
          <a:lstStyle/>
          <a:p>
            <a:pPr algn="ctr"/>
            <a:r>
              <a:rPr lang="sv-SE" b="1" dirty="0"/>
              <a:t>Resultat Samtliga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" y="109940"/>
            <a:ext cx="2032000" cy="1460500"/>
          </a:xfrm>
          <a:prstGeom prst="rect">
            <a:avLst/>
          </a:prstGeom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E4867A6F-C49D-E715-3EF3-2B5C6330A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58900"/>
            <a:ext cx="7543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2512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64228" y="365125"/>
            <a:ext cx="9089571" cy="1325563"/>
          </a:xfrm>
        </p:spPr>
        <p:txBody>
          <a:bodyPr/>
          <a:lstStyle/>
          <a:p>
            <a:pPr algn="ctr"/>
            <a:r>
              <a:rPr lang="sv-SE" b="1" dirty="0"/>
              <a:t>Resultat Hanar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" y="109940"/>
            <a:ext cx="2032000" cy="14605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5453" y="1296538"/>
            <a:ext cx="5954139" cy="524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937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06410" y="365125"/>
            <a:ext cx="9247389" cy="1325563"/>
          </a:xfrm>
        </p:spPr>
        <p:txBody>
          <a:bodyPr/>
          <a:lstStyle/>
          <a:p>
            <a:pPr algn="ctr"/>
            <a:r>
              <a:rPr lang="sv-SE" b="1" dirty="0"/>
              <a:t>Resultat Tikar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" y="109940"/>
            <a:ext cx="2032000" cy="14605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6531" y="1337480"/>
            <a:ext cx="6072080" cy="534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244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06410" y="365125"/>
            <a:ext cx="9247389" cy="1325563"/>
          </a:xfrm>
        </p:spPr>
        <p:txBody>
          <a:bodyPr/>
          <a:lstStyle/>
          <a:p>
            <a:r>
              <a:rPr lang="sv-SE" b="1" dirty="0"/>
              <a:t>Diagnos per ålder, samtliga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" y="109940"/>
            <a:ext cx="2032000" cy="1460500"/>
          </a:xfrm>
          <a:prstGeom prst="rect">
            <a:avLst/>
          </a:prstGeom>
        </p:spPr>
      </p:pic>
      <p:pic>
        <p:nvPicPr>
          <p:cNvPr id="5123" name="Picture 3">
            <a:extLst>
              <a:ext uri="{FF2B5EF4-FFF2-40B4-BE49-F238E27FC236}">
                <a16:creationId xmlns:a16="http://schemas.microsoft.com/office/drawing/2014/main" id="{709734B9-DCA8-1378-F2D3-A6AA35BBB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600" y="1460500"/>
            <a:ext cx="7785100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431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35200" y="365125"/>
            <a:ext cx="9118600" cy="1325563"/>
          </a:xfrm>
        </p:spPr>
        <p:txBody>
          <a:bodyPr>
            <a:normAutofit/>
          </a:bodyPr>
          <a:lstStyle/>
          <a:p>
            <a:r>
              <a:rPr lang="sv-SE" b="1" dirty="0"/>
              <a:t>Resultat i klartext 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" y="109940"/>
            <a:ext cx="2032000" cy="14605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588" y="1922700"/>
            <a:ext cx="9538396" cy="401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678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06410" y="365125"/>
            <a:ext cx="9247389" cy="1325563"/>
          </a:xfrm>
        </p:spPr>
        <p:txBody>
          <a:bodyPr/>
          <a:lstStyle/>
          <a:p>
            <a:pPr algn="ctr"/>
            <a:r>
              <a:rPr lang="sv-SE" b="1" dirty="0"/>
              <a:t>Tidigare studier/resultat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" y="109940"/>
            <a:ext cx="2032000" cy="14605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3752" y="2657534"/>
            <a:ext cx="9057036" cy="157327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3752" y="4745460"/>
            <a:ext cx="9007115" cy="1559806"/>
          </a:xfrm>
          <a:prstGeom prst="rect">
            <a:avLst/>
          </a:prstGeom>
        </p:spPr>
      </p:pic>
      <p:sp>
        <p:nvSpPr>
          <p:cNvPr id="10" name="Rektangel 9"/>
          <p:cNvSpPr/>
          <p:nvPr/>
        </p:nvSpPr>
        <p:spPr>
          <a:xfrm>
            <a:off x="1683752" y="4422294"/>
            <a:ext cx="76109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hlinkClick r:id="rId6"/>
              </a:rPr>
              <a:t>http://actavetscand.biomedcentral.com/articles/10.1186/1751-0147-52-54</a:t>
            </a:r>
            <a:endParaRPr lang="sv-SE" dirty="0"/>
          </a:p>
          <a:p>
            <a:r>
              <a:rPr lang="sv-SE" dirty="0"/>
              <a:t> </a:t>
            </a:r>
          </a:p>
        </p:txBody>
      </p:sp>
      <p:sp>
        <p:nvSpPr>
          <p:cNvPr id="11" name="Rektangel 10"/>
          <p:cNvSpPr/>
          <p:nvPr/>
        </p:nvSpPr>
        <p:spPr>
          <a:xfrm>
            <a:off x="1683752" y="2192458"/>
            <a:ext cx="58189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hlinkClick r:id="rId6"/>
              </a:rPr>
              <a:t>http://cavalierhealth.org/mvdprotocol.htm#Research_News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7461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51880" y="365125"/>
            <a:ext cx="9101919" cy="1325563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RAS </a:t>
            </a:r>
            <a:r>
              <a:rPr lang="sv-SE" b="1" dirty="0" err="1"/>
              <a:t>Cavalier</a:t>
            </a:r>
            <a:endParaRPr lang="sv-SE" b="1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" y="109940"/>
            <a:ext cx="2032000" cy="146050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388" y="2492847"/>
            <a:ext cx="11158097" cy="192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356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844</TotalTime>
  <Words>224</Words>
  <Application>Microsoft Office PowerPoint</Application>
  <PresentationFormat>Bredbild</PresentationFormat>
  <Paragraphs>41</Paragraphs>
  <Slides>11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 Utvärdering  Hälsoprogram 2001  Cavalier King Charles Spaniel</vt:lpstr>
      <vt:lpstr>PowerPoint-presentation</vt:lpstr>
      <vt:lpstr>Resultat Samtliga</vt:lpstr>
      <vt:lpstr>Resultat Hanar</vt:lpstr>
      <vt:lpstr>Resultat Tikar</vt:lpstr>
      <vt:lpstr>Diagnos per ålder, samtliga</vt:lpstr>
      <vt:lpstr>Resultat i klartext </vt:lpstr>
      <vt:lpstr>Tidigare studier/resultat</vt:lpstr>
      <vt:lpstr>RAS Cavalier</vt:lpstr>
      <vt:lpstr>Trend linje blåsljud hos Cavalier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Förändring av</dc:title>
  <dc:creator>Rolf Lundgren</dc:creator>
  <cp:lastModifiedBy>Kari Sundqvist</cp:lastModifiedBy>
  <cp:revision>72</cp:revision>
  <dcterms:created xsi:type="dcterms:W3CDTF">2016-04-12T17:47:31Z</dcterms:created>
  <dcterms:modified xsi:type="dcterms:W3CDTF">2022-09-16T17:42:59Z</dcterms:modified>
</cp:coreProperties>
</file>